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heme/themeOverride2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339" r:id="rId4"/>
    <p:sldId id="351" r:id="rId5"/>
    <p:sldId id="352" r:id="rId6"/>
    <p:sldId id="259" r:id="rId7"/>
    <p:sldId id="340" r:id="rId8"/>
    <p:sldId id="341" r:id="rId9"/>
    <p:sldId id="342" r:id="rId10"/>
    <p:sldId id="345" r:id="rId11"/>
    <p:sldId id="344" r:id="rId12"/>
    <p:sldId id="346" r:id="rId13"/>
    <p:sldId id="347" r:id="rId14"/>
    <p:sldId id="348" r:id="rId15"/>
    <p:sldId id="349" r:id="rId16"/>
    <p:sldId id="350" r:id="rId17"/>
    <p:sldId id="335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F41"/>
    <a:srgbClr val="F27644"/>
    <a:srgbClr val="91D157"/>
    <a:srgbClr val="68D050"/>
    <a:srgbClr val="49DF41"/>
    <a:srgbClr val="66FF66"/>
    <a:srgbClr val="FCF600"/>
    <a:srgbClr val="00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1367" autoAdjust="0"/>
  </p:normalViewPr>
  <p:slideViewPr>
    <p:cSldViewPr>
      <p:cViewPr varScale="1">
        <p:scale>
          <a:sx n="105" d="100"/>
          <a:sy n="105" d="100"/>
        </p:scale>
        <p:origin x="20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46" y="-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97069116360444E-2"/>
          <c:y val="8.4477743118742121E-2"/>
          <c:w val="0.7353584864391951"/>
          <c:h val="0.78613970539587563"/>
        </c:manualLayout>
      </c:layout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287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BD-4FC9-90FE-485624E121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BD-4FC9-90FE-485624E121F4}"/>
                </c:ext>
              </c:extLst>
            </c:dLbl>
            <c:dLbl>
              <c:idx val="2"/>
              <c:layout>
                <c:manualLayout>
                  <c:x val="-2.7777777777777779E-3"/>
                  <c:y val="2.84466600485255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BD-4FC9-90FE-485624E121F4}"/>
                </c:ext>
              </c:extLst>
            </c:dLbl>
            <c:dLbl>
              <c:idx val="3"/>
              <c:layout>
                <c:manualLayout>
                  <c:x val="-1.38888888888888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BD-4FC9-90FE-485624E121F4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Лист1!$D$57:$D$60</c:f>
              <c:strCache>
                <c:ptCount val="4"/>
                <c:pt idx="0">
                  <c:v>Детей до года</c:v>
                </c:pt>
                <c:pt idx="1">
                  <c:v>Детей- инвалидов</c:v>
                </c:pt>
                <c:pt idx="2">
                  <c:v>Дети  14- летнего возраста</c:v>
                </c:pt>
                <c:pt idx="3">
                  <c:v>Подростки 15-17 лет</c:v>
                </c:pt>
              </c:strCache>
            </c:strRef>
          </c:cat>
          <c:val>
            <c:numRef>
              <c:f>Лист1!$E$57:$E$60</c:f>
              <c:numCache>
                <c:formatCode>General</c:formatCode>
                <c:ptCount val="4"/>
                <c:pt idx="0">
                  <c:v>310</c:v>
                </c:pt>
                <c:pt idx="1">
                  <c:v>78</c:v>
                </c:pt>
                <c:pt idx="2">
                  <c:v>378</c:v>
                </c:pt>
                <c:pt idx="3">
                  <c:v>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BD-4FC9-90FE-485624E121F4}"/>
            </c:ext>
          </c:extLst>
        </c:ser>
        <c:ser>
          <c:idx val="1"/>
          <c:order val="1"/>
          <c:tx>
            <c:v>2017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 prst="relaxedInse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253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BD-4FC9-90FE-485624E121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BD-4FC9-90FE-485624E121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434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BD-4FC9-90FE-485624E121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1033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BD-4FC9-90FE-485624E121F4}"/>
                </c:ext>
              </c:extLst>
            </c:dLbl>
            <c:spPr>
              <a:solidFill>
                <a:schemeClr val="accent2">
                  <a:lumMod val="75000"/>
                </a:schemeClr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Лист1!$D$57:$D$60</c:f>
              <c:strCache>
                <c:ptCount val="4"/>
                <c:pt idx="0">
                  <c:v>Детей до года</c:v>
                </c:pt>
                <c:pt idx="1">
                  <c:v>Детей- инвалидов</c:v>
                </c:pt>
                <c:pt idx="2">
                  <c:v>Дети  14- летнего возраста</c:v>
                </c:pt>
                <c:pt idx="3">
                  <c:v>Подростки 15-17 лет</c:v>
                </c:pt>
              </c:strCache>
            </c:strRef>
          </c:cat>
          <c:val>
            <c:numRef>
              <c:f>Лист1!$F$57:$F$60</c:f>
              <c:numCache>
                <c:formatCode>General</c:formatCode>
                <c:ptCount val="4"/>
                <c:pt idx="0">
                  <c:v>280</c:v>
                </c:pt>
                <c:pt idx="1">
                  <c:v>81</c:v>
                </c:pt>
                <c:pt idx="2">
                  <c:v>370</c:v>
                </c:pt>
                <c:pt idx="3">
                  <c:v>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BD-4FC9-90FE-485624E121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"/>
        <c:axId val="117659136"/>
        <c:axId val="45745280"/>
      </c:barChart>
      <c:catAx>
        <c:axId val="11765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745280"/>
        <c:crosses val="autoZero"/>
        <c:auto val="1"/>
        <c:lblAlgn val="ctr"/>
        <c:lblOffset val="100"/>
        <c:noMultiLvlLbl val="0"/>
      </c:catAx>
      <c:valAx>
        <c:axId val="4574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5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29103662927092E-2"/>
          <c:y val="4.4503262263788874E-2"/>
          <c:w val="0.7085815158060994"/>
          <c:h val="0.80615758602579513"/>
        </c:manualLayout>
      </c:layout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6.0853292534474943E-3"/>
                  <c:y val="1.39368080978341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6-4998-A810-498AA8E18F9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Лист1!$D$66:$D$69</c:f>
              <c:strCache>
                <c:ptCount val="4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</c:strCache>
            </c:strRef>
          </c:cat>
          <c:val>
            <c:numRef>
              <c:f>Лист1!$E$66:$E$69</c:f>
              <c:numCache>
                <c:formatCode>General</c:formatCode>
                <c:ptCount val="4"/>
                <c:pt idx="0">
                  <c:v>23</c:v>
                </c:pt>
                <c:pt idx="1">
                  <c:v>55.6</c:v>
                </c:pt>
                <c:pt idx="2">
                  <c:v>20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6-4998-A810-498AA8E18F91}"/>
            </c:ext>
          </c:extLst>
        </c:ser>
        <c:ser>
          <c:idx val="1"/>
          <c:order val="1"/>
          <c:tx>
            <c:v>2017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  <a:bevelB prst="relaxedInset"/>
            </a:sp3d>
          </c:spPr>
          <c:invertIfNegative val="0"/>
          <c:dLbls>
            <c:dLbl>
              <c:idx val="1"/>
              <c:layout>
                <c:manualLayout>
                  <c:x val="3.6511975520684969E-2"/>
                  <c:y val="3.48420202445854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56-4998-A810-498AA8E18F9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Лист1!$D$66:$D$69</c:f>
              <c:strCache>
                <c:ptCount val="4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</c:strCache>
            </c:strRef>
          </c:cat>
          <c:val>
            <c:numRef>
              <c:f>Лист1!$F$66:$F$69</c:f>
              <c:numCache>
                <c:formatCode>General</c:formatCode>
                <c:ptCount val="4"/>
                <c:pt idx="0">
                  <c:v>23.4</c:v>
                </c:pt>
                <c:pt idx="1">
                  <c:v>56.2</c:v>
                </c:pt>
                <c:pt idx="2">
                  <c:v>19.2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6-4998-A810-498AA8E18F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"/>
        <c:axId val="119942656"/>
        <c:axId val="45747008"/>
      </c:barChart>
      <c:catAx>
        <c:axId val="11994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747008"/>
        <c:crosses val="autoZero"/>
        <c:auto val="1"/>
        <c:lblAlgn val="ctr"/>
        <c:lblOffset val="100"/>
        <c:noMultiLvlLbl val="0"/>
      </c:catAx>
      <c:valAx>
        <c:axId val="4574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94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F907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35,4 %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78-4E83-94CA-F76769C5D9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27,2 %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78-4E83-94CA-F76769C5D9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22,2 %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78-4E83-94CA-F76769C5D9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15,2%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78-4E83-94CA-F76769C5D9D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Лист1!$D$85:$D$88</c:f>
              <c:strCache>
                <c:ptCount val="4"/>
                <c:pt idx="0">
                  <c:v>болезни нервной системы</c:v>
                </c:pt>
                <c:pt idx="1">
                  <c:v>врожденные аномалии</c:v>
                </c:pt>
                <c:pt idx="2">
                  <c:v>болезни эндокринной системы</c:v>
                </c:pt>
                <c:pt idx="3">
                  <c:v>новообразования</c:v>
                </c:pt>
              </c:strCache>
            </c:strRef>
          </c:cat>
          <c:val>
            <c:numRef>
              <c:f>Лист1!$E$85:$E$88</c:f>
              <c:numCache>
                <c:formatCode>General</c:formatCode>
                <c:ptCount val="4"/>
                <c:pt idx="0">
                  <c:v>38.5</c:v>
                </c:pt>
                <c:pt idx="1">
                  <c:v>23</c:v>
                </c:pt>
                <c:pt idx="2">
                  <c:v>15.4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78-4E83-94CA-F76769C5D9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"/>
        <c:axId val="126321664"/>
        <c:axId val="87867968"/>
      </c:barChart>
      <c:catAx>
        <c:axId val="12632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7867968"/>
        <c:crosses val="autoZero"/>
        <c:auto val="1"/>
        <c:lblAlgn val="ctr"/>
        <c:lblOffset val="100"/>
        <c:noMultiLvlLbl val="0"/>
      </c:catAx>
      <c:valAx>
        <c:axId val="8786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21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0.87406</cdr:x>
      <cdr:y>0.79107</cdr:y>
    </cdr:from>
    <cdr:to>
      <cdr:x>0.88981</cdr:x>
      <cdr:y>0.81311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996224" y="2271793"/>
          <a:ext cx="72008" cy="63297"/>
        </a:xfrm>
        <a:prstGeom xmlns:a="http://schemas.openxmlformats.org/drawingml/2006/main" prst="rect">
          <a:avLst/>
        </a:prstGeom>
        <a:solidFill xmlns:a="http://schemas.openxmlformats.org/drawingml/2006/main">
          <a:srgbClr val="FCF6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0.87406</cdr:x>
      <cdr:y>0.86326</cdr:y>
    </cdr:from>
    <cdr:to>
      <cdr:x>0.88981</cdr:x>
      <cdr:y>0.88834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 flipV="1">
          <a:off x="3996224" y="2479106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0.90071</cdr:x>
      <cdr:y>0.78096</cdr:y>
    </cdr:from>
    <cdr:to>
      <cdr:x>1</cdr:x>
      <cdr:y>0.85315</cdr:y>
    </cdr:to>
    <cdr:sp macro="" textlink="">
      <cdr:nvSpPr>
        <cdr:cNvPr id="12" name="TextBox 3"/>
        <cdr:cNvSpPr txBox="1"/>
      </cdr:nvSpPr>
      <cdr:spPr>
        <a:xfrm xmlns:a="http://schemas.openxmlformats.org/drawingml/2006/main">
          <a:off x="4118046" y="3486587"/>
          <a:ext cx="453954" cy="322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2019</a:t>
          </a:r>
          <a:endParaRPr lang="ru-RU" sz="8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0.90071</cdr:x>
      <cdr:y>0.84699</cdr:y>
    </cdr:from>
    <cdr:to>
      <cdr:x>1</cdr:x>
      <cdr:y>0.91918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118046" y="3781396"/>
          <a:ext cx="453954" cy="322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2020</a:t>
          </a:r>
          <a:endParaRPr lang="ru-RU" sz="800" dirty="0">
            <a:latin typeface="Arial Narrow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0.85938</cdr:x>
      <cdr:y>0.82849</cdr:y>
    </cdr:from>
    <cdr:to>
      <cdr:x>0.8761</cdr:x>
      <cdr:y>0.84847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99873" y="2624952"/>
          <a:ext cx="72008" cy="63297"/>
        </a:xfrm>
        <a:prstGeom xmlns:a="http://schemas.openxmlformats.org/drawingml/2006/main" prst="rect">
          <a:avLst/>
        </a:prstGeom>
        <a:solidFill xmlns:a="http://schemas.openxmlformats.org/drawingml/2006/main">
          <a:srgbClr val="FCF6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0.85938</cdr:x>
      <cdr:y>0.89392</cdr:y>
    </cdr:from>
    <cdr:to>
      <cdr:x>0.8761</cdr:x>
      <cdr:y>0.91665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V="1">
          <a:off x="3699873" y="2832265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0.87001</cdr:x>
      <cdr:y>0.80576</cdr:y>
    </cdr:from>
    <cdr:to>
      <cdr:x>0.97545</cdr:x>
      <cdr:y>0.8712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45675" y="2552945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2020</a:t>
          </a:r>
          <a:endParaRPr lang="ru-RU" sz="8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0.87001</cdr:x>
      <cdr:y>0.8712</cdr:y>
    </cdr:from>
    <cdr:to>
      <cdr:x>0.97545</cdr:x>
      <cdr:y>0.93663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45675" y="2760257"/>
          <a:ext cx="453934" cy="207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 smtClean="0">
              <a:latin typeface="Arial Narrow" pitchFamily="34" charset="0"/>
            </a:rPr>
            <a:t>2019</a:t>
          </a:r>
        </a:p>
        <a:p xmlns:a="http://schemas.openxmlformats.org/drawingml/2006/main">
          <a:endParaRPr lang="ru-RU" sz="800" dirty="0"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13FF-0768-421F-A594-F9FE739A8A71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A193A-04B5-406C-9A33-332D0D5385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71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20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65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A193A-04B5-406C-9A33-332D0D53859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F290-EECA-4928-9A9A-4DB781D97645}" type="datetimeFigureOut">
              <a:rPr lang="ru-RU" smtClean="0"/>
              <a:pPr/>
              <a:t>25.01.2021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7B44-3F37-48E7-9842-38E90017B2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0"/>
            <a:ext cx="7740352" cy="1628800"/>
          </a:xfrm>
          <a:solidFill>
            <a:schemeClr val="tx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B2DF41"/>
                </a:solidFill>
                <a:latin typeface="Arial Narrow" panose="020B0606020202030204" pitchFamily="34" charset="0"/>
              </a:rPr>
              <a:t> </a:t>
            </a:r>
            <a:r>
              <a:rPr lang="ru-RU" sz="2200" b="1" i="0" dirty="0" smtClean="0">
                <a:solidFill>
                  <a:srgbClr val="91D157"/>
                </a:solidFill>
                <a:latin typeface="Arial Narrow" panose="020B0606020202030204" pitchFamily="34" charset="0"/>
              </a:rPr>
              <a:t>Государственное бюджетное учреждение здравоохранения города Москвы «Детская городская поликлиника № 32 </a:t>
            </a:r>
          </a:p>
          <a:p>
            <a:pPr algn="ctr"/>
            <a:r>
              <a:rPr lang="ru-RU" sz="2200" b="1" i="0" dirty="0" smtClean="0">
                <a:solidFill>
                  <a:srgbClr val="91D157"/>
                </a:solidFill>
                <a:latin typeface="Arial Narrow" panose="020B0606020202030204" pitchFamily="34" charset="0"/>
              </a:rPr>
              <a:t>Департамента здравоохранения города Москвы» </a:t>
            </a:r>
          </a:p>
          <a:p>
            <a:pPr algn="ctr"/>
            <a:r>
              <a:rPr lang="ru-RU" sz="2200" b="1" i="0" dirty="0" smtClean="0">
                <a:solidFill>
                  <a:srgbClr val="91D157"/>
                </a:solidFill>
                <a:latin typeface="Arial Narrow" panose="020B0606020202030204" pitchFamily="34" charset="0"/>
              </a:rPr>
              <a:t>Филиал </a:t>
            </a:r>
            <a:r>
              <a:rPr lang="ru-RU" sz="2200" b="1" i="0" dirty="0">
                <a:solidFill>
                  <a:srgbClr val="91D157"/>
                </a:solidFill>
                <a:latin typeface="Arial Narrow" pitchFamily="34" charset="0"/>
              </a:rPr>
              <a:t>№2 ГБУЗ «ДГП № 32 ДЗМ»</a:t>
            </a:r>
          </a:p>
          <a:p>
            <a:pPr algn="ctr"/>
            <a:endParaRPr lang="ru-RU" b="1" dirty="0" smtClean="0">
              <a:solidFill>
                <a:srgbClr val="68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640960" cy="4723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1292" cy="162880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300" advTm="30000">
        <p:push dir="u"/>
      </p:transition>
    </mc:Choice>
    <mc:Fallback xmlns="">
      <p:transition spd="slow" advTm="3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892880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317993"/>
            <a:ext cx="8603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В  ГБУЗ «ДГП №32 ДЗМ» 100% занятость участковых врачей- педиатров и участковых медицинских сестер, а также 100% занятость врачей- специалистов 1 уровня </a:t>
            </a:r>
            <a:r>
              <a:rPr lang="ru-RU" b="1" dirty="0" smtClean="0">
                <a:latin typeface="Arial Narrow" panose="020B0606020202030204" pitchFamily="34" charset="0"/>
              </a:rPr>
              <a:t>(окулист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оториноларинголог</a:t>
            </a:r>
            <a:r>
              <a:rPr lang="ru-RU" b="1" dirty="0">
                <a:latin typeface="Arial Narrow" panose="020B0606020202030204" pitchFamily="34" charset="0"/>
              </a:rPr>
              <a:t>, хирург). </a:t>
            </a:r>
            <a:endParaRPr lang="ru-RU" b="1" dirty="0" smtClean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420285"/>
            <a:ext cx="866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Высшую квалификационную категорию имеют: 8 врачей и 6 медицинских сестер.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155975"/>
            <a:ext cx="8603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Ежегодно специалисты с высшим медицинским образованием и средний медицинский персонал  проходят обучение на циклах профессиональной переподготовки, повышают квалификацию на циклах по усовершенствованию.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0388" y="4380254"/>
            <a:ext cx="8603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В </a:t>
            </a:r>
            <a:r>
              <a:rPr lang="ru-RU" b="1" dirty="0" smtClean="0">
                <a:latin typeface="Arial Narrow" panose="020B0606020202030204" pitchFamily="34" charset="0"/>
              </a:rPr>
              <a:t>2020 </a:t>
            </a:r>
            <a:r>
              <a:rPr lang="ru-RU" b="1" dirty="0">
                <a:latin typeface="Arial Narrow" panose="020B0606020202030204" pitchFamily="34" charset="0"/>
              </a:rPr>
              <a:t>году прошли усовершенствование  на циклах повышения  квалификации </a:t>
            </a:r>
            <a:r>
              <a:rPr lang="ru-RU" b="1" dirty="0" smtClean="0">
                <a:latin typeface="Arial Narrow" panose="020B0606020202030204" pitchFamily="34" charset="0"/>
              </a:rPr>
              <a:t>5 </a:t>
            </a:r>
            <a:r>
              <a:rPr lang="ru-RU" b="1" dirty="0">
                <a:latin typeface="Arial Narrow" panose="020B0606020202030204" pitchFamily="34" charset="0"/>
              </a:rPr>
              <a:t>врача и </a:t>
            </a:r>
            <a:r>
              <a:rPr lang="ru-RU" b="1" dirty="0" smtClean="0">
                <a:latin typeface="Arial Narrow" panose="020B0606020202030204" pitchFamily="34" charset="0"/>
              </a:rPr>
              <a:t>7 </a:t>
            </a:r>
            <a:r>
              <a:rPr lang="ru-RU" b="1" dirty="0">
                <a:latin typeface="Arial Narrow" panose="020B0606020202030204" pitchFamily="34" charset="0"/>
              </a:rPr>
              <a:t>медицинских сестер.</a:t>
            </a: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1" y="5589240"/>
            <a:ext cx="9143999" cy="720080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Повышение квалификации  на цикле тематического усовершенствования по теме «Вакцинопрофилактика» прошли 85% медицинского персонала</a:t>
            </a:r>
            <a:endParaRPr lang="ru-RU" b="1" i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899592" y="-1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rgbClr val="B2DF41"/>
                </a:solidFill>
                <a:latin typeface="Arial Narrow" panose="020B0606020202030204" pitchFamily="34" charset="0"/>
              </a:rPr>
              <a:t>Подготовка и Повышение квалификации кадров</a:t>
            </a:r>
            <a:endParaRPr lang="ru-RU" altLang="ru-RU" sz="24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1" y="980728"/>
            <a:ext cx="9143999" cy="864097"/>
          </a:xfr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Штатная численность медицинского и иного персонала устанавливается руководителем медицинской организации (п. 6 приложения 4 к приказу </a:t>
            </a:r>
            <a:r>
              <a:rPr lang="ru-RU" sz="1600" b="1" i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Минздравосоцразвития</a:t>
            </a:r>
            <a:r>
              <a:rPr lang="ru-RU" sz="16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 РФ от 16.04.2012г. № 366н </a:t>
            </a:r>
            <a:r>
              <a:rPr lang="ru-RU" sz="1600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 </a:t>
            </a:r>
            <a:r>
              <a:rPr lang="ru-RU" sz="1600" b="1" i="0" dirty="0">
                <a:solidFill>
                  <a:schemeClr val="tx1"/>
                </a:solidFill>
                <a:latin typeface="Arial Narrow" panose="020B0606020202030204" pitchFamily="34" charset="0"/>
              </a:rPr>
              <a:t>Об утверждении порядка оказания педиатрической помощи») и определяется: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021694"/>
            <a:ext cx="348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- необходимостью  </a:t>
            </a:r>
            <a:r>
              <a:rPr lang="ru-RU" sz="1600" b="1" i="1" dirty="0">
                <a:latin typeface="Arial Narrow" panose="020B0606020202030204" pitchFamily="34" charset="0"/>
              </a:rPr>
              <a:t>решения первоочередных задач по обеспечению доступности </a:t>
            </a:r>
            <a:r>
              <a:rPr lang="ru-RU" sz="1600" b="1" i="1" dirty="0" smtClean="0">
                <a:latin typeface="Arial Narrow" panose="020B0606020202030204" pitchFamily="34" charset="0"/>
              </a:rPr>
              <a:t>   оказания </a:t>
            </a:r>
            <a:r>
              <a:rPr lang="ru-RU" sz="1600" b="1" i="1" dirty="0">
                <a:latin typeface="Arial Narrow" panose="020B0606020202030204" pitchFamily="34" charset="0"/>
              </a:rPr>
              <a:t>медицинской помощи в установленные сроки;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4746" y="3751147"/>
            <a:ext cx="322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Arial Narrow" panose="020B0606020202030204" pitchFamily="34" charset="0"/>
              </a:rPr>
              <a:t>- численностью обслуживаемого детского населения</a:t>
            </a:r>
            <a:r>
              <a:rPr lang="ru-RU" sz="1600" b="1" i="1" dirty="0" smtClean="0"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84687" y="4737138"/>
            <a:ext cx="322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Arial Narrow" panose="020B0606020202030204" pitchFamily="34" charset="0"/>
              </a:rPr>
              <a:t>- объемом проводимой лечебно-профилактической работы</a:t>
            </a:r>
            <a:r>
              <a:rPr lang="ru-RU" sz="1600" b="1" i="1" dirty="0" smtClean="0"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34746" y="5661248"/>
            <a:ext cx="3228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-финансовыми возможностями   медицинской </a:t>
            </a:r>
            <a:r>
              <a:rPr lang="ru-RU" sz="1600" b="1" i="1" dirty="0">
                <a:latin typeface="Arial Narrow" panose="020B0606020202030204" pitchFamily="34" charset="0"/>
              </a:rPr>
              <a:t>организации.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51262"/>
              </p:ext>
            </p:extLst>
          </p:nvPr>
        </p:nvGraphicFramePr>
        <p:xfrm>
          <a:off x="238894" y="2295326"/>
          <a:ext cx="5181210" cy="3869977"/>
        </p:xfrm>
        <a:graphic>
          <a:graphicData uri="http://schemas.openxmlformats.org/drawingml/2006/table">
            <a:tbl>
              <a:tblPr firstRow="1" firstCol="1" bandRow="1">
                <a:effectLst/>
                <a:tableStyleId>{21E4AEA4-8DFA-4A89-87EB-49C32662AFE0}</a:tableStyleId>
              </a:tblPr>
              <a:tblGrid>
                <a:gridCol w="45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Контингент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Ставок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по штату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Занято ставок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Физические лица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Укомплектованность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 Narrow" panose="020B0606020202030204" pitchFamily="34" charset="0"/>
                        </a:rPr>
                        <a:t>Коэффициент совместительства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Врачи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132,25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Ф№2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Участковые врачи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1,20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Средний мед. персонал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123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128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0.98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Ф№2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Уч.м/с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85,7%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Младший медицинский персонал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Прочие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60.25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0.89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9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>
                    <a:solidFill>
                      <a:srgbClr val="F276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439.25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282.25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 Narrow" panose="020B0606020202030204" pitchFamily="34" charset="0"/>
                        </a:rPr>
                        <a:t>307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6789" marR="4678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Заголовок 2"/>
          <p:cNvSpPr txBox="1">
            <a:spLocks/>
          </p:cNvSpPr>
          <p:nvPr/>
        </p:nvSpPr>
        <p:spPr>
          <a:xfrm>
            <a:off x="899592" y="-1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B2DF41"/>
                </a:solidFill>
                <a:latin typeface="Arial Narrow" panose="020B0606020202030204" pitchFamily="34" charset="0"/>
              </a:rPr>
              <a:t>ШТАТНАЯ Численность</a:t>
            </a:r>
            <a:endParaRPr lang="ru-RU" altLang="ru-RU" sz="24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6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/>
      <p:bldP spid="10" grpId="0"/>
      <p:bldP spid="12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7980" y="980728"/>
            <a:ext cx="9151980" cy="923330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ГБУЗ «ДГП № 32 ДЗМ»  филиал №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 расположен 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в типовом 3-х этажном здании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Плановая мощность 320 посещений в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смену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363" y="6042774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 err="1">
                <a:latin typeface="Arial Narrow" panose="020B0606020202030204" pitchFamily="34" charset="0"/>
              </a:rPr>
              <a:t>картохранилище</a:t>
            </a:r>
            <a:r>
              <a:rPr lang="ru-RU" sz="1600" b="1" i="1" dirty="0"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545" y="183611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В поликлинике действуют:</a:t>
            </a:r>
          </a:p>
          <a:p>
            <a:pPr lvl="0"/>
            <a:r>
              <a:rPr lang="ru-RU" sz="1600" b="1" i="1" dirty="0" smtClean="0">
                <a:latin typeface="Arial Narrow" panose="020B0606020202030204" pitchFamily="34" charset="0"/>
              </a:rPr>
              <a:t>Педиатрическое </a:t>
            </a:r>
            <a:r>
              <a:rPr lang="ru-RU" sz="1600" b="1" i="1" dirty="0">
                <a:latin typeface="Arial Narrow" panose="020B0606020202030204" pitchFamily="34" charset="0"/>
              </a:rPr>
              <a:t>отделение, организованное по территориально-участковому принципу;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340169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latin typeface="Arial Narrow" panose="020B0606020202030204" pitchFamily="34" charset="0"/>
              </a:rPr>
              <a:t>кабинеты </a:t>
            </a:r>
            <a:r>
              <a:rPr lang="ru-RU" sz="1600" b="1" i="1" dirty="0">
                <a:latin typeface="Arial Narrow" panose="020B0606020202030204" pitchFamily="34" charset="0"/>
              </a:rPr>
              <a:t>специалистов: невролога, офтальмолога,  хирурга,  </a:t>
            </a:r>
            <a:r>
              <a:rPr lang="ru-RU" sz="1600" b="1" i="1" dirty="0" err="1">
                <a:latin typeface="Arial Narrow" panose="020B0606020202030204" pitchFamily="34" charset="0"/>
              </a:rPr>
              <a:t>оториноларинголога</a:t>
            </a:r>
            <a:r>
              <a:rPr lang="ru-RU" sz="1600" b="1" i="1" dirty="0">
                <a:latin typeface="Arial Narrow" panose="020B0606020202030204" pitchFamily="34" charset="0"/>
              </a:rPr>
              <a:t>, ортопеда,  гастроэнтеролога, эндокринолога, аллерголога;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545" y="3162454"/>
            <a:ext cx="3632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кабинет функциональной диагностики;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545" y="2874422"/>
            <a:ext cx="3602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кабинет ультразвуковой диагностики;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0011" y="3594502"/>
            <a:ext cx="3727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клинико-диагностическая  лаборатория;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053" y="4026550"/>
            <a:ext cx="245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отделение профилактики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8053" y="4458598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кабинет физиотерапии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1363" y="4962654"/>
            <a:ext cx="167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кабинет массажа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053" y="5322694"/>
            <a:ext cx="3692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 smtClean="0">
                <a:latin typeface="Arial Narrow" panose="020B0606020202030204" pitchFamily="34" charset="0"/>
              </a:rPr>
              <a:t>Прививочный и процедурный  кабинеты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1363" y="5682734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кабинет ЛФК</a:t>
            </a:r>
          </a:p>
        </p:txBody>
      </p:sp>
      <p:pic>
        <p:nvPicPr>
          <p:cNvPr id="18" name="Picture 4" descr="C:\Users\User\Desktop\Московский стандарт\Филиал 2\IMG-20160620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10" y="2880320"/>
            <a:ext cx="432447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2"/>
          <p:cNvSpPr txBox="1">
            <a:spLocks/>
          </p:cNvSpPr>
          <p:nvPr/>
        </p:nvSpPr>
        <p:spPr>
          <a:xfrm>
            <a:off x="899592" y="-1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2000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>
                <a:solidFill>
                  <a:srgbClr val="B2DF41"/>
                </a:solidFill>
                <a:latin typeface="Arial Narrow" panose="020B0606020202030204" pitchFamily="34" charset="0"/>
              </a:rPr>
              <a:t>Структурные подразделения  ГБУЗ «ДГП № </a:t>
            </a:r>
            <a:r>
              <a:rPr lang="ru-RU" sz="2200" b="1" dirty="0" smtClean="0">
                <a:solidFill>
                  <a:srgbClr val="B2DF41"/>
                </a:solidFill>
                <a:latin typeface="Arial Narrow" panose="020B0606020202030204" pitchFamily="34" charset="0"/>
              </a:rPr>
              <a:t>32 ДЗМ» филиала №</a:t>
            </a:r>
            <a:r>
              <a:rPr lang="ru-RU" sz="2200" b="1" dirty="0">
                <a:solidFill>
                  <a:srgbClr val="B2DF41"/>
                </a:solidFill>
                <a:latin typeface="Arial Narrow" panose="020B0606020202030204" pitchFamily="34" charset="0"/>
              </a:rPr>
              <a:t>2</a:t>
            </a:r>
            <a:endParaRPr lang="ru-RU" altLang="ru-RU" sz="22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6" y="6519446"/>
            <a:ext cx="9142984" cy="338554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это не все  первоочередные задачи, поставленные перед ГБУЗ «ДГП № 32 ДЗМ» </a:t>
            </a:r>
            <a:endParaRPr lang="ru-RU" sz="1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545" y="90872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latin typeface="Arial Narrow" panose="020B0606020202030204" pitchFamily="34" charset="0"/>
              </a:rPr>
              <a:t>Раннее </a:t>
            </a:r>
            <a:r>
              <a:rPr lang="ru-RU" sz="1600" b="1" i="1" dirty="0">
                <a:latin typeface="Arial Narrow" panose="020B0606020202030204" pitchFamily="34" charset="0"/>
              </a:rPr>
              <a:t>выявление, диагностика и лечение основных заболеваний и состояний;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7931" y="1506087"/>
            <a:ext cx="862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динамическое наблюдение за физическим и нервно-психическим развитием детей;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545" y="2605107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проведение профилактических осмотров детей, в том числе в образовательных учреждениях</a:t>
            </a:r>
            <a:r>
              <a:rPr lang="ru-RU" sz="1600" b="1" i="1" dirty="0" smtClean="0">
                <a:latin typeface="Arial Narrow" panose="020B0606020202030204" pitchFamily="34" charset="0"/>
              </a:rPr>
              <a:t>;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5201" y="2076208"/>
            <a:ext cx="8628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диспансерное (профилактическое) наблюдение за ребенком в течение первого года жизни;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6519" y="3001313"/>
            <a:ext cx="847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организация диспансерного наблюдения за детьми с хроническими заболеваниями, детьми-инвалидами, их своевременное оздоровление;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5201" y="3744014"/>
            <a:ext cx="8608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организация выполнения индивидуальных программ реабилитации детей-инвалидов;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889" y="4869160"/>
            <a:ext cx="8621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организация и проведение иммунопрофилактики инфекционных заболеваний;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545" y="5445224"/>
            <a:ext cx="8608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проведение мероприятий по преодолению социального сиротства, в том числе проведение диспансеризации детей-сирот и детей, находящихся в трудной жизненной ситуации, работа с социально-­неблагополучными семьями, взаимодействие с органами опеки и попечительства.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3190" y="4134574"/>
            <a:ext cx="866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latin typeface="Arial Narrow" panose="020B0606020202030204" pitchFamily="34" charset="0"/>
              </a:rPr>
              <a:t>организация работы по медицинскому обеспечению юношей в период подготовки к военной службе;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899592" y="-1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2000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200" b="1" dirty="0">
                <a:solidFill>
                  <a:srgbClr val="B2DF41"/>
                </a:solidFill>
                <a:latin typeface="Arial Narrow" panose="020B0606020202030204" pitchFamily="34" charset="0"/>
              </a:rPr>
              <a:t>Основные задачи  при оказании первичной медико-санитарной помощи первого уровня</a:t>
            </a:r>
            <a:endParaRPr lang="ru-RU" sz="2200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3229071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Выполнение плана профилактических осмотров за 2020 год: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04542"/>
              </p:ext>
            </p:extLst>
          </p:nvPr>
        </p:nvGraphicFramePr>
        <p:xfrm>
          <a:off x="755576" y="3645024"/>
          <a:ext cx="7848871" cy="11521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4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476" marR="47476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Выполнено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476" marR="47476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476" marR="47476" marT="0" marB="0" anchor="ctr">
                    <a:solidFill>
                      <a:srgbClr val="F27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6643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476" marR="47476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1588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7476" marR="47476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23,9%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476" marR="47476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95536" y="4726885"/>
            <a:ext cx="846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Охват  диспансеризацией  детей – сирот и детей, находящейся  в трудной жизненной ситуации за  </a:t>
            </a:r>
            <a:r>
              <a:rPr lang="ru-RU" b="1" dirty="0" smtClean="0">
                <a:latin typeface="Arial Narrow" panose="020B0606020202030204" pitchFamily="34" charset="0"/>
              </a:rPr>
              <a:t>2020 </a:t>
            </a:r>
            <a:r>
              <a:rPr lang="ru-RU" b="1" dirty="0">
                <a:latin typeface="Arial Narrow" panose="020B0606020202030204" pitchFamily="34" charset="0"/>
              </a:rPr>
              <a:t>г.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34913"/>
              </p:ext>
            </p:extLst>
          </p:nvPr>
        </p:nvGraphicFramePr>
        <p:xfrm>
          <a:off x="756084" y="5401669"/>
          <a:ext cx="7848365" cy="14117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4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Выполнено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>
                    <a:solidFill>
                      <a:srgbClr val="F276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в трудной жизненной ситуации   (опека)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>
                    <a:solidFill>
                      <a:srgbClr val="F276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27,5%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7650" marR="4765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899592" y="-1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2000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rgbClr val="B2DF41"/>
                </a:solidFill>
                <a:latin typeface="Arial Narrow" panose="020B0606020202030204" pitchFamily="34" charset="0"/>
              </a:rPr>
              <a:t>Выполнение государственного задания и государственных целевых программ</a:t>
            </a:r>
            <a:endParaRPr lang="ru-RU" sz="2400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509" y="1224168"/>
            <a:ext cx="8748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Arial Narrow" panose="020B0606020202030204" pitchFamily="34" charset="0"/>
              </a:rPr>
              <a:t>	</a:t>
            </a:r>
            <a:r>
              <a:rPr lang="ru-RU" b="1" dirty="0"/>
              <a:t>В соответствии с Указом Мэра Москвы от 05 марта 2020г.№12-УМ </a:t>
            </a:r>
            <a:r>
              <a:rPr lang="ru-RU" b="1" dirty="0" smtClean="0"/>
              <a:t>«О </a:t>
            </a:r>
            <a:r>
              <a:rPr lang="ru-RU" b="1" dirty="0"/>
              <a:t>введение режима повышенной готовности</a:t>
            </a:r>
            <a:r>
              <a:rPr lang="ru-RU" b="1" dirty="0" smtClean="0"/>
              <a:t>»,</a:t>
            </a:r>
            <a:r>
              <a:rPr lang="en-US" b="1" dirty="0" smtClean="0"/>
              <a:t> </a:t>
            </a:r>
            <a:r>
              <a:rPr lang="ru-RU" b="1" dirty="0" smtClean="0"/>
              <a:t>с </a:t>
            </a:r>
            <a:r>
              <a:rPr lang="ru-RU" b="1" dirty="0"/>
              <a:t>целью сохранения </a:t>
            </a:r>
            <a:r>
              <a:rPr lang="ru-RU" b="1" dirty="0" smtClean="0"/>
              <a:t>санитарно-</a:t>
            </a:r>
            <a:r>
              <a:rPr lang="ru-RU" b="1" dirty="0"/>
              <a:t>э</a:t>
            </a:r>
            <a:r>
              <a:rPr lang="ru-RU" b="1" dirty="0" smtClean="0"/>
              <a:t>пидемиологического </a:t>
            </a:r>
            <a:r>
              <a:rPr lang="ru-RU" b="1" dirty="0"/>
              <a:t>благополучия населения города Москвы Департамент здравоохранения отменил профилактические осмотры детского населения до особого распоряжения. В связи с отменой профилактических осмотров, выполнение плана профилактических осмотров составило в 2020году </a:t>
            </a:r>
            <a:r>
              <a:rPr lang="ru-RU" b="1" dirty="0" smtClean="0"/>
              <a:t>23,9%.</a:t>
            </a:r>
            <a:endParaRPr lang="ru-RU" sz="1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Охват  диспансеризацией  детей – сирот и детей, находящейся  в трудной жизненной ситуации за  2019 г.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3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73503"/>
            <a:ext cx="871296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i="1" dirty="0" smtClean="0">
                <a:latin typeface="Arial Narrow" panose="020B0606020202030204" pitchFamily="34" charset="0"/>
              </a:rPr>
              <a:t>	</a:t>
            </a:r>
            <a:r>
              <a:rPr lang="ru-RU" sz="1500" b="1" i="1" dirty="0" smtClean="0">
                <a:latin typeface="Arial Narrow" panose="020B0606020202030204" pitchFamily="34" charset="0"/>
              </a:rPr>
              <a:t>В </a:t>
            </a:r>
            <a:r>
              <a:rPr lang="ru-RU" sz="1500" b="1" i="1" dirty="0">
                <a:latin typeface="Arial Narrow" panose="020B0606020202030204" pitchFamily="34" charset="0"/>
              </a:rPr>
              <a:t>ГБУЗ «ДГП №32 ДЗМ»  проведена независимая оценка качества оказания услуг.</a:t>
            </a:r>
          </a:p>
          <a:p>
            <a:r>
              <a:rPr lang="ru-RU" sz="1500" b="1" i="1" dirty="0">
                <a:latin typeface="Arial Narrow" panose="020B0606020202030204" pitchFamily="34" charset="0"/>
              </a:rPr>
              <a:t> По данным проведенного анкетирования 95% населения удовлетворено качеством оказания медицинских услуг. </a:t>
            </a:r>
          </a:p>
          <a:p>
            <a:r>
              <a:rPr lang="en-US" sz="1500" b="1" i="1" dirty="0" smtClean="0">
                <a:latin typeface="Arial Narrow" panose="020B0606020202030204" pitchFamily="34" charset="0"/>
              </a:rPr>
              <a:t>	</a:t>
            </a:r>
            <a:r>
              <a:rPr lang="ru-RU" sz="1500" b="1" i="1" dirty="0" smtClean="0">
                <a:latin typeface="Arial Narrow" panose="020B0606020202030204" pitchFamily="34" charset="0"/>
              </a:rPr>
              <a:t>В 2020 </a:t>
            </a:r>
            <a:r>
              <a:rPr lang="ru-RU" sz="1500" b="1" i="1" dirty="0">
                <a:latin typeface="Arial Narrow" panose="020B0606020202030204" pitchFamily="34" charset="0"/>
              </a:rPr>
              <a:t>году  медицинской организацией продолжалась   активная работа   в проектной деятельности по  реализации пилотных проектов</a:t>
            </a:r>
            <a:r>
              <a:rPr lang="ru-RU" sz="1500" b="1" i="1" dirty="0" smtClean="0">
                <a:latin typeface="Arial Narrow" panose="020B0606020202030204" pitchFamily="34" charset="0"/>
              </a:rPr>
              <a:t>:</a:t>
            </a:r>
            <a:endParaRPr lang="en-US" sz="1500" b="1" i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Осуществлена автоматизация  рабочих мест участковых врачей, при посещении  детей на дому. Все участковые врачи обеспечены планшетами.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Осуществлена автоматизация по выдаче листков нетрудоспособности в электронном виде</a:t>
            </a:r>
            <a:r>
              <a:rPr lang="ru-RU" sz="1500" b="1" i="1" dirty="0" smtClean="0">
                <a:latin typeface="Arial Narrow" panose="020B0606020202030204" pitchFamily="34" charset="0"/>
              </a:rPr>
              <a:t>.</a:t>
            </a:r>
            <a:endParaRPr lang="ru-RU" sz="1500" b="1" i="1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Созданы все необходимые условия для оказания паллиативной помощи детскому населению.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На регулярной основе проводятся заседания Общественного совета.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На постоянной основе проводятся Дни открытых дверей для родителей по вопросам здоровья и развития детей.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Проводится  своевременная лечебно-профилактическая работа  в образовательных учреждениях, детских дошкольных учреждениях.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Организована «Обратная связь» посетителей медицинской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Осуществлена автоматизация учета движения амбулаторных карт.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Осуществлена автоматизация  рабочих мест в отделении  медицинской профилактики.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Осуществлена автоматизация лабораторных исследований.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Поликлиника включена в Единый Радиологический Информационный Сервис, что обеспечивает  надежную систему хранения получаемых в результате исследований изображений</a:t>
            </a:r>
            <a:r>
              <a:rPr lang="ru-RU" sz="1500" b="1" i="1" dirty="0" smtClean="0">
                <a:latin typeface="Arial Narrow" panose="020B0606020202030204" pitchFamily="34" charset="0"/>
              </a:rPr>
              <a:t>, описаний </a:t>
            </a:r>
            <a:r>
              <a:rPr lang="ru-RU" sz="1500" b="1" i="1" dirty="0">
                <a:latin typeface="Arial Narrow" panose="020B0606020202030204" pitchFamily="34" charset="0"/>
              </a:rPr>
              <a:t>и заключений.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Осуществлена огромная работа по оцифровке прививочных форм в системе ЕМИАС, что позволяет врачам всех детских поликлиник  видеть прививочный анамнез несовершеннолетних пациентов.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i="1" dirty="0">
                <a:latin typeface="Arial Narrow" panose="020B0606020202030204" pitchFamily="34" charset="0"/>
              </a:rPr>
              <a:t>Все вышеперечисленные нововведения помогают обеспечить более эффективную медицинскую помощь детскому населению города Москвы.</a:t>
            </a:r>
          </a:p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</a:t>
            </a:r>
            <a:endParaRPr 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99592" y="-1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2000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B2DF41"/>
                </a:solidFill>
                <a:latin typeface="Arial Narrow" panose="020B0606020202030204" pitchFamily="34" charset="0"/>
              </a:rPr>
              <a:t>Выполнение государственного задания и государственных целевых программ</a:t>
            </a:r>
            <a:endParaRPr lang="ru-RU" sz="2400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50332"/>
            <a:ext cx="9143999" cy="369332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В целях улучшения организации медицинской помощи населению в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году планируется: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8503" y="1700808"/>
            <a:ext cx="88179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rial Narrow" panose="020B0606020202030204" pitchFamily="34" charset="0"/>
              </a:rPr>
              <a:t>- продолжить работу по улучшению доступности первичной медицинской помощи, включая оптимизацию потока пациентов: использование автоматизированных рабочих  мест (АРМ) врачей-специалистов; создание единой информационной сети учреждения; организация информационного взаимодействия медицинских учреждений; ведение электронной медицинской карты пациента;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- проведение дальнейшей работы по повышению  укомплектованности врачами и средним медицинским персоналом;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- развитие первичной медико-санитарной помощи в направлении вектора общей врачебной практики. Переподготовка врачебного персонала;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- обеспечение доступной медицинской помощи врачами-педиатрами в день обращения, врачами-специалистами - в течение недели;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- расширять практику организации стационаров на дому для пациентов, отказавшихся от госпитализации;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 - активизировать проведение профилактических осмотров детского населения;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- продолжить работу  по повышению доступности инвалидам и маломобильным  группам населения;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- усилить профилактическую работу с  родителями детей, отказывающихся от проведения профилактических прививок.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- дальнейшая автоматизация медицинской документации.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899592" y="-1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2000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rgbClr val="B2DF41"/>
                </a:solidFill>
                <a:latin typeface="Arial Narrow" panose="020B0606020202030204" pitchFamily="34" charset="0"/>
              </a:rPr>
              <a:t>Выполнение государственного задания и государственных целевых программ</a:t>
            </a:r>
            <a:endParaRPr lang="ru-RU" sz="2400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3629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ля сайта\Фотобанк ДГП 32\IMG_7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7" y="260647"/>
            <a:ext cx="8783959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959398"/>
            <a:ext cx="9144000" cy="493937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026" y="3356992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Главный врач 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Государственного бюджетного учреждения здравоохранения города Москвы «Детская городская поликлиника № 32 Департамента здравоохранения города Москвы»</a:t>
            </a:r>
          </a:p>
          <a:p>
            <a:pPr algn="just"/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З.М. Кодзоев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8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873503"/>
          </a:xfrm>
          <a:solidFill>
            <a:schemeClr val="tx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altLang="ru-RU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2"/>
          <p:cNvSpPr>
            <a:spLocks/>
          </p:cNvSpPr>
          <p:nvPr/>
        </p:nvSpPr>
        <p:spPr bwMode="auto">
          <a:xfrm>
            <a:off x="1115616" y="238710"/>
            <a:ext cx="8353300" cy="3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cap="all" dirty="0">
                <a:solidFill>
                  <a:srgbClr val="B2DF41"/>
                </a:solidFill>
                <a:latin typeface="Arial Narrow" panose="020B0606020202030204" pitchFamily="34" charset="0"/>
              </a:rPr>
              <a:t>КРАТКАЯ СПРАВКА О ДЕЯТЕЛЬНОСТИ </a:t>
            </a:r>
            <a:r>
              <a:rPr lang="ru-RU" sz="2000" b="1" cap="all" dirty="0">
                <a:solidFill>
                  <a:srgbClr val="B2DF41"/>
                </a:solidFill>
                <a:latin typeface="Arial Narrow" panose="020B0606020202030204" pitchFamily="34" charset="0"/>
              </a:rPr>
              <a:t>ГБУЗ «ДГП №</a:t>
            </a:r>
            <a:r>
              <a:rPr lang="en-US" sz="2000" b="1" cap="all" dirty="0">
                <a:solidFill>
                  <a:srgbClr val="B2DF41"/>
                </a:solidFill>
                <a:latin typeface="Arial Narrow" panose="020B0606020202030204" pitchFamily="34" charset="0"/>
              </a:rPr>
              <a:t> 32</a:t>
            </a:r>
            <a:r>
              <a:rPr lang="ru-RU" sz="2000" b="1" cap="all" dirty="0">
                <a:solidFill>
                  <a:srgbClr val="B2DF41"/>
                </a:solidFill>
                <a:latin typeface="Arial Narrow" panose="020B0606020202030204" pitchFamily="34" charset="0"/>
              </a:rPr>
              <a:t> ДЗМ» </a:t>
            </a:r>
            <a:endParaRPr lang="ru-RU" altLang="ru-RU" sz="2000" b="1" cap="all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5702" y="873503"/>
            <a:ext cx="8712968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ru-RU" sz="1550" b="1" dirty="0" smtClean="0">
                <a:solidFill>
                  <a:schemeClr val="bg1"/>
                </a:solidFill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  </a:t>
            </a:r>
            <a:r>
              <a:rPr lang="ru-RU" sz="155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ГБУЗ «ДГП №32 ДЗМ» оказывает амбулаторно-поликлиническую медицинскую помощь и является многопрофильным лечебно-профилактическим учреждением </a:t>
            </a:r>
            <a:r>
              <a:rPr lang="ru-RU" sz="1550" b="1" dirty="0" smtClean="0">
                <a:latin typeface="Arial Narrow" panose="020B0606020202030204" pitchFamily="34" charset="0"/>
              </a:rPr>
              <a:t>состоящим из  амбулаторного центра (ДГП № 32) и трех филиалов </a:t>
            </a:r>
            <a:r>
              <a:rPr lang="ru-RU" sz="155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 прикрепленным  населением </a:t>
            </a:r>
            <a:r>
              <a:rPr lang="ru-RU" sz="1550" b="1" dirty="0" smtClean="0">
                <a:latin typeface="Arial Narrow" pitchFamily="34" charset="0"/>
              </a:rPr>
              <a:t>29397 человек, из них 379 детей инвалидов.</a:t>
            </a:r>
          </a:p>
          <a:p>
            <a:pPr algn="just"/>
            <a:r>
              <a:rPr lang="ru-RU" sz="1550" b="1" dirty="0" smtClean="0">
                <a:latin typeface="Arial Narrow" pitchFamily="34" charset="0"/>
              </a:rPr>
              <a:t>     Филиалы, в том числе и филиал № 2, являются подразделениями первого уровня оказания первичной медико-санитарной помощи. </a:t>
            </a:r>
          </a:p>
          <a:p>
            <a:pPr algn="just"/>
            <a:r>
              <a:rPr lang="ru-RU" sz="1550" b="1" dirty="0" smtClean="0">
                <a:latin typeface="Arial Narrow" pitchFamily="34" charset="0"/>
              </a:rPr>
              <a:t>       Второй уровень оказания медицинской помощи размещается на базе Детской поликлиники № 32  и обеспечивает первичную специализированную медико-санитарную помощь, в том числе консультативно-диагностическую (прикрепленному детскому населению).</a:t>
            </a:r>
            <a:endParaRPr lang="ru-RU" sz="1550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449" y="2814590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b="1" dirty="0" smtClean="0">
                <a:latin typeface="Arial Narrow" panose="020B0606020202030204" pitchFamily="34" charset="0"/>
              </a:rPr>
              <a:t>В структуру </a:t>
            </a:r>
            <a:r>
              <a:rPr lang="ru-RU" sz="1450" b="1" dirty="0" smtClean="0">
                <a:latin typeface="Arial Narrow" panose="020B0606020202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ГБУЗ «ДГП №32 ДЗМ» входят:</a:t>
            </a:r>
            <a:endParaRPr lang="ru-RU" sz="1450" b="1" dirty="0" smtClean="0">
              <a:latin typeface="Arial Narrow" panose="020B0606020202030204" pitchFamily="34" charset="0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педиатрические отделения;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консультативно-диагностические кабинеты врачей-специалистов (отоларинголог, уролог, хирург, эндокринолог, кардиолог, офтальмолог, гинеколог, невролог, ортопед, травматолог, аллерголог, гастроэнтеролог);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отделение медицинской реабилитации (врач лечебной физкультуры, физиотерапевт, кабинет массажа, бассейн);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клинико-диагностические лаборатории;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отделение медицинской профилактики (105 кабинетов в  образовательных учреждениях);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кабинеты функциональной диагностики (ЭКГ, ХМ ЭКГ, СМАД, ФВД, ЭЭГ);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latin typeface="Arial Narrow" panose="020B0606020202030204" pitchFamily="34" charset="0"/>
              </a:rPr>
              <a:t>кабинеты ультразвуковой диагностики (УЗИ органов брюшной полости, малого таза, щитовидной железы, УЗДГ, ЭХО-КГ).</a:t>
            </a:r>
            <a:endParaRPr lang="ru-RU" sz="1450" b="1" dirty="0">
              <a:latin typeface="Arial Narrow" panose="020B0606020202030204" pitchFamily="34" charset="0"/>
            </a:endParaRPr>
          </a:p>
        </p:txBody>
      </p:sp>
      <p:pic>
        <p:nvPicPr>
          <p:cNvPr id="8" name="Picture 2" descr="C:\Users\2\Desktop\ПРЕЗЕНТАЦИЯ 16.08.2017\фото ф2\IMG_1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77" y="3059054"/>
            <a:ext cx="3888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2267744" y="1124744"/>
            <a:ext cx="4248472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700" b="1" dirty="0" smtClean="0">
                <a:latin typeface="Arial Narrow" panose="020B0606020202030204" pitchFamily="34" charset="0"/>
              </a:rPr>
              <a:t>         Количество прикрепленного населения </a:t>
            </a:r>
            <a:r>
              <a:rPr lang="ru-RU" sz="1700" b="1" dirty="0">
                <a:latin typeface="Arial Narrow" panose="020B0606020202030204" pitchFamily="34" charset="0"/>
              </a:rPr>
              <a:t>на 01.01.2021 год 7265 человека</a:t>
            </a:r>
          </a:p>
          <a:p>
            <a:pPr marL="0" indent="0" algn="just">
              <a:buNone/>
            </a:pPr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596808"/>
              </p:ext>
            </p:extLst>
          </p:nvPr>
        </p:nvGraphicFramePr>
        <p:xfrm>
          <a:off x="160052" y="1700808"/>
          <a:ext cx="4572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56032" y="1772816"/>
            <a:ext cx="43365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Arial Narrow" panose="020B0606020202030204" pitchFamily="34" charset="0"/>
              </a:rPr>
              <a:t>	</a:t>
            </a:r>
            <a:r>
              <a:rPr lang="ru-RU" sz="1600" b="1" dirty="0" smtClean="0"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latin typeface="Arial Narrow" panose="020B0606020202030204" pitchFamily="34" charset="0"/>
              </a:rPr>
              <a:t>2020 году, из за пандемии по коронавирусу, посещения в поликлинику с профилактической целью значительно снизились. Всего за год на приеме 69524 посещений. С профилактической целью посещений 45641, по заболеванию 23883. С марта 2020 года в поликлинике организованы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врачебно</a:t>
            </a:r>
            <a:r>
              <a:rPr lang="ru-RU" sz="1600" b="1" dirty="0" smtClean="0">
                <a:latin typeface="Arial Narrow" panose="020B0606020202030204" pitchFamily="34" charset="0"/>
              </a:rPr>
              <a:t> - </a:t>
            </a:r>
            <a:r>
              <a:rPr lang="ru-RU" sz="1600" b="1" dirty="0">
                <a:latin typeface="Arial Narrow" panose="020B0606020202030204" pitchFamily="34" charset="0"/>
              </a:rPr>
              <a:t>сестринские бригады, которые работают с больными и контактными  детьми по ковиду. За 2020 год дети  с положительным анализом на </a:t>
            </a:r>
            <a:r>
              <a:rPr lang="en-US" sz="1600" b="1" dirty="0" smtClean="0">
                <a:latin typeface="Arial Narrow" panose="020B0606020202030204" pitchFamily="34" charset="0"/>
              </a:rPr>
              <a:t>COVID-19</a:t>
            </a:r>
            <a:r>
              <a:rPr lang="ru-RU" sz="1600" b="1" dirty="0" smtClean="0">
                <a:latin typeface="Arial Narrow" panose="020B0606020202030204" pitchFamily="34" charset="0"/>
              </a:rPr>
              <a:t>, </a:t>
            </a:r>
            <a:r>
              <a:rPr lang="ru-RU" sz="1600" b="1" dirty="0">
                <a:latin typeface="Arial Narrow" panose="020B0606020202030204" pitchFamily="34" charset="0"/>
              </a:rPr>
              <a:t>составили 4,4% от всех прикрепленных детей  24,4% от заболевших ОРВИ. Обследовано в поликлинике на </a:t>
            </a:r>
            <a:r>
              <a:rPr lang="en-US" sz="1600" b="1" dirty="0">
                <a:latin typeface="Arial Narrow" panose="020B0606020202030204" pitchFamily="34" charset="0"/>
              </a:rPr>
              <a:t>COVID-19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100% детей заболевших ОРВИ и 77,3% от детей с заболеваниями органами дыхания. Внебольничной пневмонией за год переболело 29 человек, что составляет </a:t>
            </a:r>
            <a:r>
              <a:rPr lang="ru-RU" sz="1600" b="1" dirty="0"/>
              <a:t>0,96% от всех детей с заболеваниями органов дыхания.</a:t>
            </a:r>
            <a:endParaRPr lang="ru-RU" sz="1600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899592" y="0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B2DF41"/>
                </a:solidFill>
                <a:latin typeface="Arial Narrow" panose="020B0606020202030204" pitchFamily="34" charset="0"/>
              </a:rPr>
              <a:t>Показатели здоровья населения</a:t>
            </a:r>
            <a:endParaRPr lang="ru-RU" altLang="ru-RU" sz="20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9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14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00351"/>
            <a:ext cx="859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Arial Narrow" panose="020B0606020202030204" pitchFamily="34" charset="0"/>
              </a:rPr>
              <a:t>	</a:t>
            </a:r>
            <a:r>
              <a:rPr lang="ru-RU" b="1" dirty="0"/>
              <a:t>В поликлинике с марта 2020г. организованы </a:t>
            </a:r>
            <a:r>
              <a:rPr lang="ru-RU" b="1" dirty="0" smtClean="0"/>
              <a:t>врачебно-сестринские </a:t>
            </a:r>
            <a:r>
              <a:rPr lang="ru-RU" b="1" dirty="0"/>
              <a:t>бригады по оказанию медицинской помощи </a:t>
            </a:r>
            <a:r>
              <a:rPr lang="ru-RU" b="1" dirty="0" smtClean="0"/>
              <a:t>заболевшим </a:t>
            </a:r>
            <a:r>
              <a:rPr lang="en-US" b="1" dirty="0"/>
              <a:t>COVID</a:t>
            </a:r>
            <a:r>
              <a:rPr lang="ru-RU" b="1" dirty="0" smtClean="0"/>
              <a:t>-19. Сформированы  </a:t>
            </a:r>
            <a:r>
              <a:rPr lang="ru-RU" b="1" dirty="0"/>
              <a:t>3  </a:t>
            </a:r>
            <a:r>
              <a:rPr lang="ru-RU" b="1" dirty="0" smtClean="0"/>
              <a:t>врачебно-сестринские </a:t>
            </a:r>
            <a:r>
              <a:rPr lang="ru-RU" b="1" dirty="0"/>
              <a:t>бригады из числа сотрудников  отделения медицинской профилактики. Медицинская помощь детям с заболевшими </a:t>
            </a:r>
            <a:r>
              <a:rPr lang="en-US" b="1" dirty="0"/>
              <a:t>COVID</a:t>
            </a:r>
            <a:r>
              <a:rPr lang="ru-RU" b="1" dirty="0" smtClean="0"/>
              <a:t>-19 оказывалась </a:t>
            </a:r>
            <a:r>
              <a:rPr lang="ru-RU" b="1" dirty="0"/>
              <a:t>ежедневно,  включая выходные и праздничные дни. </a:t>
            </a:r>
            <a:r>
              <a:rPr lang="ru-RU" b="1" dirty="0" smtClean="0"/>
              <a:t>С </a:t>
            </a:r>
            <a:r>
              <a:rPr lang="ru-RU" b="1" dirty="0"/>
              <a:t>июня  </a:t>
            </a:r>
            <a:r>
              <a:rPr lang="ru-RU" b="1" dirty="0" smtClean="0"/>
              <a:t>2020 г</a:t>
            </a:r>
            <a:r>
              <a:rPr lang="ru-RU" b="1" dirty="0"/>
              <a:t>.  по настоящее время еженедельно работает одна </a:t>
            </a:r>
            <a:r>
              <a:rPr lang="ru-RU" b="1" dirty="0" smtClean="0"/>
              <a:t>врачебно-сестринская </a:t>
            </a:r>
            <a:r>
              <a:rPr lang="ru-RU" b="1" dirty="0"/>
              <a:t>бригада, сформированная из </a:t>
            </a:r>
            <a:r>
              <a:rPr lang="ru-RU" b="1" dirty="0" smtClean="0"/>
              <a:t>врача-педиатра </a:t>
            </a:r>
            <a:r>
              <a:rPr lang="ru-RU" b="1" dirty="0"/>
              <a:t>участкового и медицинской сестры участковой. Сотрудники  врачебно- сестринской бригады работают с детьми,  заболевшими </a:t>
            </a:r>
            <a:r>
              <a:rPr lang="en-US" b="1" dirty="0"/>
              <a:t>COVID</a:t>
            </a:r>
            <a:r>
              <a:rPr lang="ru-RU" b="1" dirty="0"/>
              <a:t>-19 и с детьми, контактными как в семейных очагах, так и по образовательным учреждениям. </a:t>
            </a:r>
            <a:r>
              <a:rPr lang="ru-RU" b="1" dirty="0" smtClean="0"/>
              <a:t>С </a:t>
            </a:r>
            <a:r>
              <a:rPr lang="ru-RU" b="1" dirty="0"/>
              <a:t>начала эпидемии взято 2316 ПЦР- тестов на заболевшими </a:t>
            </a:r>
            <a:r>
              <a:rPr lang="en-US" b="1" dirty="0"/>
              <a:t>COVID</a:t>
            </a:r>
            <a:r>
              <a:rPr lang="ru-RU" b="1" dirty="0" smtClean="0"/>
              <a:t>-19.</a:t>
            </a:r>
            <a:r>
              <a:rPr lang="en-US" b="1" dirty="0" smtClean="0"/>
              <a:t> </a:t>
            </a:r>
            <a:r>
              <a:rPr lang="ru-RU" b="1" dirty="0" smtClean="0"/>
              <a:t>Все </a:t>
            </a:r>
            <a:r>
              <a:rPr lang="ru-RU" b="1" dirty="0"/>
              <a:t>сотрудники учреждения  обеспечены средствами индивидуальной защиты (СИЗ).</a:t>
            </a:r>
          </a:p>
          <a:p>
            <a:pPr algn="just"/>
            <a:r>
              <a:rPr lang="en-US" b="1" dirty="0" smtClean="0"/>
              <a:t>	</a:t>
            </a:r>
            <a:r>
              <a:rPr lang="ru-RU" b="1" dirty="0" smtClean="0"/>
              <a:t>В </a:t>
            </a:r>
            <a:r>
              <a:rPr lang="ru-RU" b="1" dirty="0"/>
              <a:t>поликлинике  проводятся противоэпидемические мероприятия: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термометрия </a:t>
            </a:r>
            <a:r>
              <a:rPr lang="ru-RU" b="1" dirty="0"/>
              <a:t>всем сотрудникам и пациентам;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обработка </a:t>
            </a:r>
            <a:r>
              <a:rPr lang="ru-RU" b="1" dirty="0"/>
              <a:t>рук дезинфицирующим средством </a:t>
            </a: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на </a:t>
            </a:r>
            <a:r>
              <a:rPr lang="ru-RU" b="1" dirty="0"/>
              <a:t>первом этаже имеется «</a:t>
            </a:r>
            <a:r>
              <a:rPr lang="ru-RU" b="1" dirty="0" err="1"/>
              <a:t>санитайзер</a:t>
            </a:r>
            <a:r>
              <a:rPr lang="ru-RU" b="1" dirty="0"/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/>
              <a:t>на </a:t>
            </a:r>
            <a:r>
              <a:rPr lang="ru-RU" b="1" dirty="0"/>
              <a:t>мебели и в холлах поликлиники имеется разметка , для соблюдения социальной </a:t>
            </a:r>
            <a:r>
              <a:rPr lang="ru-RU" b="1" dirty="0" smtClean="0"/>
              <a:t>дистанции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899592" y="0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>
              <a:solidFill>
                <a:srgbClr val="B2DF41"/>
              </a:solidFill>
            </a:endParaRPr>
          </a:p>
          <a:p>
            <a:pPr algn="ctr"/>
            <a:r>
              <a:rPr lang="ru-RU" sz="2000" b="1" dirty="0">
                <a:solidFill>
                  <a:srgbClr val="B2DF41"/>
                </a:solidFill>
                <a:latin typeface="Arial Narrow" panose="020B0606020202030204" pitchFamily="34" charset="0"/>
              </a:rPr>
              <a:t>Оказание медицинской помощи  в условиях новой </a:t>
            </a:r>
            <a:r>
              <a:rPr lang="ru-RU" sz="2000" b="1" dirty="0" err="1">
                <a:solidFill>
                  <a:srgbClr val="B2DF41"/>
                </a:solidFill>
                <a:latin typeface="Arial Narrow" panose="020B0606020202030204" pitchFamily="34" charset="0"/>
              </a:rPr>
              <a:t>коронавирусной</a:t>
            </a:r>
            <a:r>
              <a:rPr lang="ru-RU" sz="2000" b="1" dirty="0">
                <a:solidFill>
                  <a:srgbClr val="B2DF41"/>
                </a:solidFill>
                <a:latin typeface="Arial Narrow" panose="020B0606020202030204" pitchFamily="34" charset="0"/>
              </a:rPr>
              <a:t> инфекции</a:t>
            </a:r>
            <a:endParaRPr lang="ru-RU" altLang="ru-RU" sz="20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0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004" y="1506171"/>
            <a:ext cx="8629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Arial Narrow" panose="020B0606020202030204" pitchFamily="34" charset="0"/>
              </a:rPr>
              <a:t>	</a:t>
            </a:r>
            <a:r>
              <a:rPr lang="ru-RU" b="1" dirty="0"/>
              <a:t>8,2% сотрудников имеют прививки от </a:t>
            </a:r>
            <a:r>
              <a:rPr lang="en-US" b="1" dirty="0"/>
              <a:t>COVID</a:t>
            </a:r>
            <a:r>
              <a:rPr lang="ru-RU" b="1" dirty="0"/>
              <a:t>-19. Из  7 врачей- педиатров участковых 1 привита; 3 переболели; 1 в декрете; 2 готовятся к </a:t>
            </a:r>
            <a:r>
              <a:rPr lang="ru-RU" b="1" dirty="0" smtClean="0"/>
              <a:t>прививкам.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just"/>
            <a:r>
              <a:rPr lang="ru-RU" b="1" dirty="0" smtClean="0"/>
              <a:t>43,0</a:t>
            </a:r>
            <a:r>
              <a:rPr lang="ru-RU" b="1" dirty="0"/>
              <a:t>% </a:t>
            </a:r>
            <a:r>
              <a:rPr lang="ru-RU" b="1" dirty="0" smtClean="0"/>
              <a:t>( 26 чел) </a:t>
            </a:r>
            <a:r>
              <a:rPr lang="ru-RU" b="1" dirty="0"/>
              <a:t>сотрудников имеют </a:t>
            </a:r>
            <a:r>
              <a:rPr lang="en-US" b="1" dirty="0" smtClean="0"/>
              <a:t>IgG</a:t>
            </a:r>
            <a:r>
              <a:rPr lang="ru-RU" b="1" dirty="0" smtClean="0"/>
              <a:t>, из </a:t>
            </a:r>
            <a:r>
              <a:rPr lang="ru-RU" b="1" dirty="0"/>
              <a:t>них 57,7</a:t>
            </a:r>
            <a:r>
              <a:rPr lang="ru-RU" b="1" dirty="0" smtClean="0"/>
              <a:t>% (15 чел</a:t>
            </a:r>
            <a:r>
              <a:rPr lang="ru-RU" b="1" dirty="0"/>
              <a:t>) сотрудников переболели </a:t>
            </a:r>
            <a:r>
              <a:rPr lang="en-US" b="1" dirty="0"/>
              <a:t>COVID</a:t>
            </a:r>
            <a:r>
              <a:rPr lang="ru-RU" b="1" dirty="0"/>
              <a:t>-19, от всех сотрудников количество переболевших составляет 24,5</a:t>
            </a:r>
            <a:r>
              <a:rPr lang="ru-RU" b="1" dirty="0" smtClean="0"/>
              <a:t>%.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just"/>
            <a:r>
              <a:rPr lang="ru-RU" b="1" dirty="0" smtClean="0"/>
              <a:t>Все </a:t>
            </a:r>
            <a:r>
              <a:rPr lang="ru-RU" b="1" dirty="0"/>
              <a:t>сотрудники филиала №2  ГБУЗ « ДГП № 32 ДЗМ» (100%) привиты против гриппа.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899592" y="0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>
              <a:solidFill>
                <a:srgbClr val="B2DF41"/>
              </a:solidFill>
            </a:endParaRPr>
          </a:p>
          <a:p>
            <a:pPr algn="ctr"/>
            <a:r>
              <a:rPr lang="ru-RU" sz="2000" b="1" dirty="0">
                <a:solidFill>
                  <a:srgbClr val="B2DF41"/>
                </a:solidFill>
                <a:latin typeface="Arial Narrow" panose="020B0606020202030204" pitchFamily="34" charset="0"/>
              </a:rPr>
              <a:t>Оказание медицинской помощи  в условиях новой </a:t>
            </a:r>
            <a:r>
              <a:rPr lang="ru-RU" sz="2000" b="1" dirty="0" err="1">
                <a:solidFill>
                  <a:srgbClr val="B2DF41"/>
                </a:solidFill>
                <a:latin typeface="Arial Narrow" panose="020B0606020202030204" pitchFamily="34" charset="0"/>
              </a:rPr>
              <a:t>коронавирусной</a:t>
            </a:r>
            <a:r>
              <a:rPr lang="ru-RU" sz="2000" b="1" dirty="0">
                <a:solidFill>
                  <a:srgbClr val="B2DF41"/>
                </a:solidFill>
                <a:latin typeface="Arial Narrow" panose="020B0606020202030204" pitchFamily="34" charset="0"/>
              </a:rPr>
              <a:t> инфекции</a:t>
            </a:r>
            <a:endParaRPr lang="ru-RU" altLang="ru-RU" sz="20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2" y="3679911"/>
            <a:ext cx="3810000" cy="241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79911"/>
            <a:ext cx="3888432" cy="241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1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     В </a:t>
            </a:r>
            <a:r>
              <a:rPr lang="ru-RU" sz="1600" b="1" dirty="0">
                <a:latin typeface="Arial Narrow" panose="020B0606020202030204" pitchFamily="34" charset="0"/>
              </a:rPr>
              <a:t>рамках реализации мероприятий Модернизации здравоохранения города Москвы в части внедрения современных информационных систем в </a:t>
            </a:r>
            <a:r>
              <a:rPr lang="ru-RU" sz="1600" b="1" dirty="0" smtClean="0">
                <a:latin typeface="Arial Narrow" panose="020B0606020202030204" pitchFamily="34" charset="0"/>
              </a:rPr>
              <a:t>здравоохранении, в </a:t>
            </a:r>
            <a:r>
              <a:rPr lang="ru-RU" sz="1600" b="1" dirty="0">
                <a:latin typeface="Arial Narrow" panose="020B0606020202030204" pitchFamily="34" charset="0"/>
              </a:rPr>
              <a:t>поликлинике закончено внедрение системы электронной записи на прием к врачу, что позволило значительно повысить доступность медицинской помощи, а родителям самим планировать время посещения </a:t>
            </a:r>
            <a:r>
              <a:rPr lang="ru-RU" sz="1600" b="1" dirty="0" smtClean="0">
                <a:latin typeface="Arial Narrow" panose="020B0606020202030204" pitchFamily="34" charset="0"/>
              </a:rPr>
              <a:t>поликлиники.</a:t>
            </a:r>
          </a:p>
          <a:p>
            <a:endParaRPr lang="ru-RU" sz="1600" b="1" dirty="0" smtClean="0">
              <a:latin typeface="Arial Narrow" panose="020B0606020202030204" pitchFamily="34" charset="0"/>
            </a:endParaRPr>
          </a:p>
        </p:txBody>
      </p:sp>
      <p:pic>
        <p:nvPicPr>
          <p:cNvPr id="84995" name="Picture 3" descr="C:\Users\User\Desktop\Московский стандарт\Филиал 2\IMG-20160525-WA0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26076" r="50000"/>
          <a:stretch/>
        </p:blipFill>
        <p:spPr bwMode="auto">
          <a:xfrm>
            <a:off x="251519" y="2280456"/>
            <a:ext cx="2434617" cy="29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2954664" y="1988840"/>
            <a:ext cx="596186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b="1" dirty="0" smtClean="0">
                <a:latin typeface="Arial Narrow" panose="020B0606020202030204" pitchFamily="34" charset="0"/>
              </a:rPr>
              <a:t>         </a:t>
            </a:r>
            <a:r>
              <a:rPr lang="ru-RU" sz="1500" b="1" dirty="0">
                <a:latin typeface="Arial Narrow" panose="020B0606020202030204" pitchFamily="34" charset="0"/>
              </a:rPr>
              <a:t>Первоочередной задачей, поставленной Правительством Москвы перед городским здравоохранением в </a:t>
            </a:r>
            <a:r>
              <a:rPr lang="ru-RU" sz="1500" b="1" dirty="0" smtClean="0">
                <a:latin typeface="Arial Narrow" panose="020B0606020202030204" pitchFamily="34" charset="0"/>
              </a:rPr>
              <a:t>2020 </a:t>
            </a:r>
            <a:r>
              <a:rPr lang="ru-RU" sz="1500" b="1" dirty="0">
                <a:latin typeface="Arial Narrow" panose="020B0606020202030204" pitchFamily="34" charset="0"/>
              </a:rPr>
              <a:t>г., как и </a:t>
            </a:r>
            <a:r>
              <a:rPr lang="ru-RU" sz="1500" b="1" dirty="0" smtClean="0">
                <a:latin typeface="Arial Narrow" panose="020B0606020202030204" pitchFamily="34" charset="0"/>
              </a:rPr>
              <a:t>в 2019 году   </a:t>
            </a:r>
            <a:r>
              <a:rPr lang="ru-RU" sz="1500" b="1" dirty="0">
                <a:latin typeface="Arial Narrow" panose="020B0606020202030204" pitchFamily="34" charset="0"/>
              </a:rPr>
              <a:t>было обеспечение доступной медицинской помощи детскому населению: врачом-педиатром – в день обращения, врачами-специалистами –  в течение </a:t>
            </a:r>
            <a:r>
              <a:rPr lang="ru-RU" sz="1500" b="1" dirty="0" smtClean="0">
                <a:latin typeface="Arial Narrow" panose="020B0606020202030204" pitchFamily="34" charset="0"/>
              </a:rPr>
              <a:t>недели.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4664" y="3217168"/>
            <a:ext cx="5789081" cy="1416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b="1" dirty="0">
                <a:latin typeface="Arial Narrow" panose="020B0606020202030204" pitchFamily="34" charset="0"/>
              </a:rPr>
              <a:t>Для решения поставленной задачи  в рамках выполнения  методических рекомендаций по реализации мероприятий «Московский стандарт детской поликлиники» привлечены дополнительные кадровые ресурсы (работа дежурного врача в режиме работы  медицинской организации), введение дополнительных механизмов взаимодействия с пациентами, нуждающимися в получении справок, выписок, заключений врача на  получение продуктов питания на молочно- раздаточном пункте для детей льготных  категорий  детей, кормящих  и беременных женщин «кабинет выдачи справок и направлений».</a:t>
            </a: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600" i="1"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i="1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i="1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i="1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i="1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i="1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i="1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b="1" dirty="0">
                <a:latin typeface="Arial Narrow" panose="020B0606020202030204" pitchFamily="34" charset="0"/>
              </a:rPr>
              <a:t>Эффектом от данных мероприятий явились улучшение доступности врачей-педиатров участковых, дежурного  врача-педиатра в день обращения.</a:t>
            </a:r>
          </a:p>
          <a:p>
            <a:pPr algn="ctr"/>
            <a:r>
              <a:rPr lang="x-none" b="1">
                <a:latin typeface="Arial Narrow" panose="020B0606020202030204" pitchFamily="34" charset="0"/>
              </a:rPr>
              <a:t>Филиал  № </a:t>
            </a:r>
            <a:r>
              <a:rPr lang="ru-RU" b="1" dirty="0">
                <a:latin typeface="Arial Narrow" panose="020B0606020202030204" pitchFamily="34" charset="0"/>
              </a:rPr>
              <a:t>2</a:t>
            </a:r>
            <a:r>
              <a:rPr lang="x-none" b="1">
                <a:latin typeface="Arial Narrow" panose="020B0606020202030204" pitchFamily="34" charset="0"/>
              </a:rPr>
              <a:t> ГБУЗ «ДГП № </a:t>
            </a:r>
            <a:r>
              <a:rPr lang="ru-RU" b="1" dirty="0">
                <a:latin typeface="Arial Narrow" panose="020B0606020202030204" pitchFamily="34" charset="0"/>
              </a:rPr>
              <a:t>32</a:t>
            </a:r>
            <a:r>
              <a:rPr lang="x-none" b="1">
                <a:latin typeface="Arial Narrow" panose="020B0606020202030204" pitchFamily="34" charset="0"/>
              </a:rPr>
              <a:t> ДЗМ» обслуживает </a:t>
            </a:r>
            <a:r>
              <a:rPr lang="ru-RU" b="1" dirty="0">
                <a:latin typeface="Arial Narrow" panose="020B0606020202030204" pitchFamily="34" charset="0"/>
              </a:rPr>
              <a:t>детское население </a:t>
            </a:r>
            <a:r>
              <a:rPr lang="x-none" b="1">
                <a:latin typeface="Arial Narrow" panose="020B0606020202030204" pitchFamily="34" charset="0"/>
              </a:rPr>
              <a:t> район</a:t>
            </a:r>
            <a:r>
              <a:rPr lang="ru-RU" b="1" dirty="0">
                <a:latin typeface="Arial Narrow" panose="020B0606020202030204" pitchFamily="34" charset="0"/>
              </a:rPr>
              <a:t>а Мещанский.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899592" y="0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B2DF41"/>
                </a:solidFill>
                <a:latin typeface="Arial Narrow" panose="020B0606020202030204" pitchFamily="34" charset="0"/>
              </a:rPr>
              <a:t>Показатели здоровья населения</a:t>
            </a:r>
            <a:endParaRPr lang="ru-RU" altLang="ru-RU" sz="20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4305"/>
            <a:ext cx="8665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Распределение детей по группам здоровья по всем возрастам</a:t>
            </a:r>
            <a:endParaRPr lang="ru-RU" sz="2400" b="1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530055"/>
              </p:ext>
            </p:extLst>
          </p:nvPr>
        </p:nvGraphicFramePr>
        <p:xfrm>
          <a:off x="109995" y="2276872"/>
          <a:ext cx="4173973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C:\Users\User\Desktop\для сайта\Фотобанк ДГП 32\ГБУЗ ДГП № 32 ДЗМ филиал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02" y="2276872"/>
            <a:ext cx="447598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899592" y="0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B2DF41"/>
                </a:solidFill>
                <a:latin typeface="Arial Narrow" panose="020B0606020202030204" pitchFamily="34" charset="0"/>
              </a:rPr>
              <a:t>Показатели здоровья населения</a:t>
            </a:r>
            <a:endParaRPr lang="ru-RU" altLang="ru-RU" sz="20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9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1016" y="980727"/>
            <a:ext cx="9142984" cy="648073"/>
          </a:xfr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Детей-инвалидов, проживающих на территории обслуживания </a:t>
            </a:r>
          </a:p>
          <a:p>
            <a:pPr marL="0" indent="0" algn="ctr">
              <a:buNone/>
            </a:pPr>
            <a:r>
              <a:rPr lang="ru-RU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филиала № 2 ГБУЗ «ДГП № 32 ДЗМ» - 99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94302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Причины возникновения инвалидности у детей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915069"/>
              </p:ext>
            </p:extLst>
          </p:nvPr>
        </p:nvGraphicFramePr>
        <p:xfrm>
          <a:off x="106320" y="2132856"/>
          <a:ext cx="43053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726691" y="1855281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   </a:t>
            </a:r>
            <a:r>
              <a:rPr lang="ru-RU" sz="1600" b="1" dirty="0">
                <a:latin typeface="Arial Narrow" panose="020B0606020202030204" pitchFamily="34" charset="0"/>
              </a:rPr>
              <a:t>Из </a:t>
            </a:r>
            <a:r>
              <a:rPr lang="ru-RU" sz="1600" b="1" dirty="0" smtClean="0">
                <a:latin typeface="Arial Narrow" panose="020B0606020202030204" pitchFamily="34" charset="0"/>
              </a:rPr>
              <a:t>99 детей-инвалидов, 92 прошли </a:t>
            </a:r>
            <a:r>
              <a:rPr lang="ru-RU" sz="1600" b="1" dirty="0">
                <a:latin typeface="Arial Narrow" panose="020B0606020202030204" pitchFamily="34" charset="0"/>
              </a:rPr>
              <a:t>в </a:t>
            </a:r>
            <a:r>
              <a:rPr lang="ru-RU" sz="1600" b="1" dirty="0" smtClean="0">
                <a:latin typeface="Arial Narrow" panose="020B0606020202030204" pitchFamily="34" charset="0"/>
              </a:rPr>
              <a:t>2020 </a:t>
            </a:r>
            <a:r>
              <a:rPr lang="ru-RU" sz="1600" b="1" dirty="0">
                <a:latin typeface="Arial Narrow" panose="020B0606020202030204" pitchFamily="34" charset="0"/>
              </a:rPr>
              <a:t>году курс реабилитации, при этом, улучшение в состоянии здоровья отмечалось более чем у половины  детей.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61499" y="3096355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Arial Narrow" panose="020B0606020202030204" pitchFamily="34" charset="0"/>
              </a:rPr>
              <a:t>    </a:t>
            </a:r>
            <a:r>
              <a:rPr lang="ru-RU" sz="1600" b="1" dirty="0">
                <a:latin typeface="Arial Narrow" panose="020B0606020202030204" pitchFamily="34" charset="0"/>
              </a:rPr>
              <a:t>За </a:t>
            </a:r>
            <a:r>
              <a:rPr lang="ru-RU" sz="1600" b="1" dirty="0" smtClean="0">
                <a:latin typeface="Arial Narrow" panose="020B0606020202030204" pitchFamily="34" charset="0"/>
              </a:rPr>
              <a:t>2020  </a:t>
            </a:r>
            <a:r>
              <a:rPr lang="ru-RU" sz="1600" b="1" dirty="0">
                <a:latin typeface="Arial Narrow" panose="020B0606020202030204" pitchFamily="34" charset="0"/>
              </a:rPr>
              <a:t>год  медикаментозное лечение получили  </a:t>
            </a:r>
            <a:r>
              <a:rPr lang="ru-RU" sz="1600" b="1" dirty="0" smtClean="0">
                <a:latin typeface="Arial Narrow" panose="020B0606020202030204" pitchFamily="34" charset="0"/>
              </a:rPr>
              <a:t>92 ребенок - инвалид</a:t>
            </a:r>
            <a:r>
              <a:rPr lang="ru-RU" sz="1600" b="1" dirty="0">
                <a:latin typeface="Arial Narrow" panose="020B0606020202030204" pitchFamily="34" charset="0"/>
              </a:rPr>
              <a:t>, в том числе, специфическую лекарственную терапию;  массаж, ЛФК, </a:t>
            </a:r>
            <a:r>
              <a:rPr lang="ru-RU" sz="1600" b="1" dirty="0" smtClean="0">
                <a:latin typeface="Arial Narrow" panose="020B0606020202030204" pitchFamily="34" charset="0"/>
              </a:rPr>
              <a:t>ФТЛ - 55 </a:t>
            </a:r>
            <a:r>
              <a:rPr lang="ru-RU" sz="1600" b="1" dirty="0">
                <a:latin typeface="Arial Narrow" panose="020B0606020202030204" pitchFamily="34" charset="0"/>
              </a:rPr>
              <a:t>чел., санаторно-курортное лечение – </a:t>
            </a:r>
            <a:r>
              <a:rPr lang="ru-RU" sz="1600" b="1" dirty="0" smtClean="0">
                <a:latin typeface="Arial Narrow" panose="020B0606020202030204" pitchFamily="34" charset="0"/>
              </a:rPr>
              <a:t>36 </a:t>
            </a:r>
            <a:r>
              <a:rPr lang="ru-RU" sz="1600" b="1" dirty="0">
                <a:latin typeface="Arial Narrow" panose="020B0606020202030204" pitchFamily="34" charset="0"/>
              </a:rPr>
              <a:t>детей-инвалидов, по путевкам, полученным в </a:t>
            </a:r>
            <a:r>
              <a:rPr lang="ru-RU" sz="1600" b="1" dirty="0" smtClean="0">
                <a:latin typeface="Arial Narrow" panose="020B0606020202030204" pitchFamily="34" charset="0"/>
              </a:rPr>
              <a:t>УСЗН</a:t>
            </a:r>
            <a:endParaRPr lang="ru-RU" sz="16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26691" y="4982983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 Narrow" panose="020B0606020202030204" pitchFamily="34" charset="0"/>
              </a:rPr>
              <a:t>	В </a:t>
            </a:r>
            <a:r>
              <a:rPr lang="ru-RU" sz="1600" b="1" dirty="0">
                <a:latin typeface="Arial Narrow" panose="020B0606020202030204" pitchFamily="34" charset="0"/>
              </a:rPr>
              <a:t>2020 году впервые получили инвалидность 16 </a:t>
            </a:r>
            <a:r>
              <a:rPr lang="ru-RU" sz="1600" b="1" dirty="0" smtClean="0">
                <a:latin typeface="Arial Narrow" panose="020B0606020202030204" pitchFamily="34" charset="0"/>
              </a:rPr>
              <a:t>детей. </a:t>
            </a:r>
          </a:p>
          <a:p>
            <a:pPr algn="just"/>
            <a:r>
              <a:rPr lang="ru-RU" sz="1600" b="1" dirty="0" smtClean="0">
                <a:latin typeface="Arial Narrow" panose="020B0606020202030204" pitchFamily="34" charset="0"/>
              </a:rPr>
              <a:t>	Повторное </a:t>
            </a:r>
            <a:r>
              <a:rPr lang="ru-RU" sz="1600" b="1" dirty="0">
                <a:latin typeface="Arial Narrow" panose="020B0606020202030204" pitchFamily="34" charset="0"/>
              </a:rPr>
              <a:t>переосвидетельствование, прошли 9 детей.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899592" y="0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B2DF41"/>
                </a:solidFill>
                <a:latin typeface="Arial Narrow" panose="020B0606020202030204" pitchFamily="34" charset="0"/>
              </a:rPr>
              <a:t>Показатели здоровья населения</a:t>
            </a:r>
            <a:endParaRPr lang="ru-RU" altLang="ru-RU" sz="20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/>
      <p:bldP spid="10" grpId="0"/>
      <p:bldP spid="2" grpId="0"/>
      <p:bldGraphic spid="13" grpId="0">
        <p:bldAsOne/>
      </p:bldGraphic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648073"/>
          </a:xfr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Филиал №2 ГБУЗ «ДГП № 32 ДЗМ» имеет собственную страницу в сети Интернет </a:t>
            </a:r>
            <a:r>
              <a:rPr lang="ru-RU" b="1" i="0" u="sng" dirty="0">
                <a:solidFill>
                  <a:schemeClr val="tx1"/>
                </a:solidFill>
                <a:latin typeface="Arial Narrow" panose="020B0606020202030204" pitchFamily="34" charset="0"/>
              </a:rPr>
              <a:t>http://</a:t>
            </a:r>
            <a:r>
              <a:rPr lang="ru-RU" b="1" i="0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32dgp.ru</a:t>
            </a:r>
            <a:r>
              <a:rPr lang="en-US" b="1" i="0" u="sng" dirty="0">
                <a:solidFill>
                  <a:schemeClr val="tx1"/>
                </a:solidFill>
                <a:latin typeface="Arial Narrow" panose="020B0606020202030204" pitchFamily="34" charset="0"/>
              </a:rPr>
              <a:t>/filial-№2</a:t>
            </a:r>
            <a:endParaRPr lang="ru-RU" b="1" i="0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2954664" y="2132856"/>
            <a:ext cx="59618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b="1" dirty="0" smtClean="0">
              <a:latin typeface="Arial Narrow" pitchFamily="34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2955532" y="3617640"/>
            <a:ext cx="5961864" cy="170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latin typeface="Arial Narrow" panose="020B0606020202030204" pitchFamily="34" charset="0"/>
              </a:rPr>
              <a:t>    </a:t>
            </a:r>
            <a:endParaRPr lang="ru-RU" sz="2900" b="1" dirty="0" smtClean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44824"/>
            <a:ext cx="9158901" cy="1477328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В рамках реализации мероприятий  по Модернизации здравоохранения города Москвы в части внедрения современных информационных систем, в поликлинике внедрена система электронной записи на прием к врачу, выписка рецептов, выписка листка нетрудоспособности, выдача заключений врача на получение бесплатных продуктов питания на молочно-раздаточных пунктах. Ведение  электронных медицинских карт. </a:t>
            </a:r>
            <a:endParaRPr lang="ru-RU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321914"/>
            <a:ext cx="9158901" cy="1200329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Техническая оснащенность </a:t>
            </a:r>
            <a:r>
              <a:rPr lang="ru-RU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кабинетов </a:t>
            </a:r>
            <a:r>
              <a:rPr lang="ru-RU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функциональной диагностики, </a:t>
            </a:r>
            <a:r>
              <a:rPr lang="ru-RU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физиотерапевтического, </a:t>
            </a:r>
            <a:r>
              <a:rPr lang="ru-RU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клинической лаборатории соответствует современным требованиям и позволяет медицинским работникам проводить большое количество исследований и процедур непосредственно на базе поликлиники.</a:t>
            </a:r>
            <a:endParaRPr lang="ru-RU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0" y="4432136"/>
            <a:ext cx="9144000" cy="648073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Работает система электронного документооборота.</a:t>
            </a:r>
            <a:endParaRPr lang="ru-RU" b="1" i="0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-1" y="3617640"/>
            <a:ext cx="9158901" cy="648073"/>
          </a:xfrm>
          <a:prstGeom prst="rect">
            <a:avLst/>
          </a:prstGeom>
          <a:solidFill>
            <a:srgbClr val="F27644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Создан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справочно-информационный  отдел  для  помощи пациенту  для достижения цели его визита в  медицинскую организацию.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899592" y="-1"/>
            <a:ext cx="8244408" cy="873503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oli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b="1" dirty="0" smtClean="0">
              <a:solidFill>
                <a:srgbClr val="B2DF4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rgbClr val="B2DF41"/>
                </a:solidFill>
                <a:latin typeface="Arial Narrow" panose="020B0606020202030204" pitchFamily="34" charset="0"/>
              </a:rPr>
              <a:t>Развитие материально -технической базы</a:t>
            </a:r>
            <a:endParaRPr lang="ru-RU" altLang="ru-RU" sz="2400" b="1" dirty="0">
              <a:solidFill>
                <a:srgbClr val="B2DF4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9591" cy="873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55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 advTm="59000">
        <p:push dir="u"/>
      </p:transition>
    </mc:Choice>
    <mc:Fallback xmlns="">
      <p:transition spd="slow" advTm="59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/>
      <p:bldP spid="10" grpId="0"/>
      <p:bldP spid="2" grpId="0" animBg="1"/>
      <p:bldP spid="16" grpId="0" animBg="1"/>
      <p:bldP spid="14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heme/theme1.xml><?xml version="1.0" encoding="utf-8"?>
<a:theme xmlns:a="http://schemas.openxmlformats.org/drawingml/2006/main" name="Tradeshow">
  <a:themeElements>
    <a:clrScheme name="Другая 1">
      <a:dk1>
        <a:sysClr val="windowText" lastClr="000000"/>
      </a:dk1>
      <a:lt1>
        <a:sysClr val="window" lastClr="FFFFFF"/>
      </a:lt1>
      <a:dk2>
        <a:srgbClr val="31AE50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31AE50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31AE50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</TotalTime>
  <Words>1485</Words>
  <Application>Microsoft Office PowerPoint</Application>
  <PresentationFormat>Экран (4:3)</PresentationFormat>
  <Paragraphs>247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Candara</vt:lpstr>
      <vt:lpstr>PMingLiU</vt:lpstr>
      <vt:lpstr>Times New Roman</vt:lpstr>
      <vt:lpstr>Tradeshow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Шмелева М.А.</cp:lastModifiedBy>
  <cp:revision>183</cp:revision>
  <cp:lastPrinted>2017-12-28T12:53:52Z</cp:lastPrinted>
  <dcterms:created xsi:type="dcterms:W3CDTF">2017-12-04T19:36:28Z</dcterms:created>
  <dcterms:modified xsi:type="dcterms:W3CDTF">2021-01-25T13:32:03Z</dcterms:modified>
</cp:coreProperties>
</file>