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7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04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pos="5602">
          <p15:clr>
            <a:srgbClr val="A4A3A4"/>
          </p15:clr>
        </p15:guide>
        <p15:guide id="4" pos="295">
          <p15:clr>
            <a:srgbClr val="A4A3A4"/>
          </p15:clr>
        </p15:guide>
        <p15:guide id="5" orient="horz" pos="1439">
          <p15:clr>
            <a:srgbClr val="A4A3A4"/>
          </p15:clr>
        </p15:guide>
        <p15:guide id="6" pos="2880">
          <p15:clr>
            <a:srgbClr val="A4A3A4"/>
          </p15:clr>
        </p15:guide>
        <p15:guide id="7" pos="793">
          <p15:clr>
            <a:srgbClr val="A4A3A4"/>
          </p15:clr>
        </p15:guide>
        <p15:guide id="8" orient="horz" pos="2845">
          <p15:clr>
            <a:srgbClr val="A4A3A4"/>
          </p15:clr>
        </p15:guide>
        <p15:guide id="9" pos="4967">
          <p15:clr>
            <a:srgbClr val="A4A3A4"/>
          </p15:clr>
        </p15:guide>
        <p15:guide id="10" orient="horz" pos="2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tCyOHrdF6WugmEWjxI7OXIZvp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ухра Биджиева" initials="" lastIdx="1" clrIdx="0"/>
  <p:cmAuthor id="1" name="Елхина Алина Евгеньевна" initials="ЕАЕ" lastIdx="1" clrIdx="1">
    <p:extLst>
      <p:ext uri="{19B8F6BF-5375-455C-9EA6-DF929625EA0E}">
        <p15:presenceInfo xmlns:p15="http://schemas.microsoft.com/office/powerpoint/2012/main" userId="S-1-5-21-3124260253-2817102733-3987139704-1798" providerId="AD"/>
      </p:ext>
    </p:extLst>
  </p:cmAuthor>
  <p:cmAuthor id="2" name="Сафин Ильгиз Наилович" initials="СИН" lastIdx="4" clrIdx="2">
    <p:extLst>
      <p:ext uri="{19B8F6BF-5375-455C-9EA6-DF929625EA0E}">
        <p15:presenceInfo xmlns:p15="http://schemas.microsoft.com/office/powerpoint/2012/main" userId="S-1-5-21-3124260253-2817102733-3987139704-1427" providerId="AD"/>
      </p:ext>
    </p:extLst>
  </p:cmAuthor>
  <p:cmAuthor id="3" name="Мадина" initials="К" lastIdx="3" clrIdx="3">
    <p:extLst>
      <p:ext uri="{19B8F6BF-5375-455C-9EA6-DF929625EA0E}">
        <p15:presenceInfo xmlns:p15="http://schemas.microsoft.com/office/powerpoint/2012/main" userId="Мад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E74825"/>
    <a:srgbClr val="CD965F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4AAF7F-F591-4B2E-9732-72E02AC4E7A5}">
  <a:tblStyle styleId="{A74AAF7F-F591-4B2E-9732-72E02AC4E7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 b="off" i="off"/>
      <a:tcStyle>
        <a:tcBdr/>
        <a:fill>
          <a:solidFill>
            <a:srgbClr val="FFCF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CF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46" y="114"/>
      </p:cViewPr>
      <p:guideLst>
        <p:guide pos="204"/>
        <p:guide orient="horz" pos="2890"/>
        <p:guide pos="5602"/>
        <p:guide pos="295"/>
        <p:guide orient="horz" pos="1439"/>
        <p:guide pos="2880"/>
        <p:guide pos="793"/>
        <p:guide orient="horz" pos="2845"/>
        <p:guide pos="4967"/>
        <p:guide orient="horz" pos="23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6T11:43:00.538" idx="1">
    <p:pos x="3787" y="213"/>
    <p:text>заменить на новый стандарт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S-jMjw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7" name="Google Shape;4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9cae1b9bf_0_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8" name="Google Shape;458;g109cae1b9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82862a88a_12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1082862a88a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85bbaee28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1085bbaee28_10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5" name="Google Shape;555;g1085bbaee28_10_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6" name="Google Shape;6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711" name="Google Shape;711;p1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8" name="Google Shape;7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2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743" name="Google Shape;743;p20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2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783" name="Google Shape;783;p2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sp>
        <p:nvSpPr>
          <p:cNvPr id="784" name="Google Shape;784;p2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3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88" name="Google Shape;188;p3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-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4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237" name="Google Shape;237;p4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5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279" name="Google Shape;279;p5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6" name="Google Shape;316;p6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317" name="Google Shape;317;p6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7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352" name="Google Shape;352;p7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98" name="Google Shape;398;p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399" name="Google Shape;399;p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4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png"/><Relationship Id="rId5" Type="http://schemas.openxmlformats.org/officeDocument/2006/relationships/image" Target="../media/image5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2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6.ti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jpeg"/><Relationship Id="rId15" Type="http://schemas.openxmlformats.org/officeDocument/2006/relationships/image" Target="../media/image94.jpeg"/><Relationship Id="rId10" Type="http://schemas.openxmlformats.org/officeDocument/2006/relationships/image" Target="../media/image90.png"/><Relationship Id="rId4" Type="http://schemas.openxmlformats.org/officeDocument/2006/relationships/image" Target="../media/image84.jpeg"/><Relationship Id="rId9" Type="http://schemas.openxmlformats.org/officeDocument/2006/relationships/image" Target="../media/image89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.xml"/><Relationship Id="rId5" Type="http://schemas.openxmlformats.org/officeDocument/2006/relationships/image" Target="../media/image102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emf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46.png"/><Relationship Id="rId12" Type="http://schemas.openxmlformats.org/officeDocument/2006/relationships/image" Target="../media/image51.emf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923927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3201" y="582480"/>
            <a:ext cx="2833520" cy="1889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437" y="2440143"/>
            <a:ext cx="2831730" cy="2032582"/>
          </a:xfrm>
          <a:prstGeom prst="rect">
            <a:avLst/>
          </a:prstGeom>
        </p:spPr>
      </p:pic>
      <p:sp>
        <p:nvSpPr>
          <p:cNvPr id="439" name="Google Shape;439;p1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347693" y="1034053"/>
            <a:ext cx="525995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справки (дубликата справки), </a:t>
            </a:r>
            <a:r>
              <a:rPr lang="ru-RU" sz="1000" dirty="0">
                <a:solidFill>
                  <a:schemeClr val="dk1"/>
                </a:solidFill>
              </a:rPr>
              <a:t>подтверждающей размер назначенной ежемесячной денежной выплаты, право на государственную социальную помощь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в виде набора социальных услуг (выдается в день обращения заявителя,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ранее срок ее выдачи составлял 14 дней);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выписки из федерального регистра лиц</a:t>
            </a:r>
            <a:r>
              <a:rPr lang="ru-RU" sz="1000" dirty="0">
                <a:solidFill>
                  <a:schemeClr val="dk1"/>
                </a:solidFill>
              </a:rPr>
              <a:t>, имеющих право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на дополнительные меры социальной поддержки, о выдаче государственного сертификата на материнский (семейный) капитал (выдается в день обращения</a:t>
            </a:r>
            <a:r>
              <a:rPr lang="ru-RU" sz="1000" dirty="0" smtClean="0">
                <a:solidFill>
                  <a:schemeClr val="dk1"/>
                </a:solidFill>
              </a:rPr>
              <a:t>).</a:t>
            </a:r>
            <a:endParaRPr sz="1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"/>
          <p:cNvCxnSpPr/>
          <p:nvPr/>
        </p:nvCxnSpPr>
        <p:spPr>
          <a:xfrm>
            <a:off x="222645" y="557234"/>
            <a:ext cx="5592001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11"/>
          <p:cNvSpPr/>
          <p:nvPr/>
        </p:nvSpPr>
        <p:spPr>
          <a:xfrm>
            <a:off x="251520" y="21153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347694" y="2860674"/>
            <a:ext cx="3198571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ежемесячной денежной выплаты </a:t>
            </a:r>
            <a:r>
              <a:rPr lang="ru-RU" sz="1000" dirty="0">
                <a:solidFill>
                  <a:schemeClr val="dk1"/>
                </a:solidFill>
              </a:rPr>
              <a:t>на ребенка в возрасте от 3 до 7 лет включительно;</a:t>
            </a:r>
            <a:endParaRPr sz="1000" dirty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</a:t>
            </a:r>
            <a:r>
              <a:rPr lang="ru-RU" sz="1000" b="1" dirty="0" smtClean="0">
                <a:solidFill>
                  <a:schemeClr val="dk1"/>
                </a:solidFill>
              </a:rPr>
              <a:t>дополнительного </a:t>
            </a:r>
            <a:r>
              <a:rPr lang="ru-RU" sz="1000" b="1" dirty="0">
                <a:solidFill>
                  <a:schemeClr val="dk1"/>
                </a:solidFill>
              </a:rPr>
              <a:t>единовременного пособия</a:t>
            </a:r>
            <a:r>
              <a:rPr lang="ru-RU" sz="1000" dirty="0">
                <a:solidFill>
                  <a:schemeClr val="dk1"/>
                </a:solidFill>
              </a:rPr>
              <a:t> в связи с рождением ребенка семьям, в которых возраст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не достигает 36 лет, но один из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оба супруга достигли возраста 30 лет,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единственный родитель достиг возраста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30 лет и не достиг возраста 36 </a:t>
            </a:r>
            <a:r>
              <a:rPr lang="ru-RU" sz="1000" dirty="0" smtClean="0">
                <a:solidFill>
                  <a:schemeClr val="dk1"/>
                </a:solidFill>
              </a:rPr>
              <a:t>лет.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54" name="Google Shape;454;p11"/>
          <p:cNvSpPr txBox="1"/>
          <p:nvPr/>
        </p:nvSpPr>
        <p:spPr>
          <a:xfrm>
            <a:off x="3724854" y="2755464"/>
            <a:ext cx="2224977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b="1" dirty="0">
                <a:solidFill>
                  <a:srgbClr val="E74825"/>
                </a:solidFill>
              </a:rPr>
              <a:t>С 15 февраля 2021 г. </a:t>
            </a:r>
            <a:br>
              <a:rPr lang="ru-RU" sz="1000" b="1" dirty="0">
                <a:solidFill>
                  <a:srgbClr val="E74825"/>
                </a:solidFill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портале mos.ru появилась возможность записаться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</a:t>
            </a:r>
            <a:r>
              <a:rPr lang="ru-RU" sz="1000" b="1" dirty="0" err="1">
                <a:solidFill>
                  <a:srgbClr val="623B2A"/>
                </a:solidFill>
                <a:highlight>
                  <a:srgbClr val="FFFFFF"/>
                </a:highlight>
              </a:rPr>
              <a:t>видеоконсультацию</a:t>
            </a: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со специалистами центров </a:t>
            </a:r>
            <a:b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«Мои Документы».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Темы онлайн-консультаций связаны с востребованными </a:t>
            </a:r>
            <a:r>
              <a:rPr lang="ru-RU" sz="1000" dirty="0" smtClean="0">
                <a:solidFill>
                  <a:srgbClr val="623B2A"/>
                </a:solidFill>
                <a:highlight>
                  <a:srgbClr val="FFFFFF"/>
                </a:highlight>
              </a:rPr>
              <a:t>услугами.</a:t>
            </a:r>
            <a:endParaRPr sz="1000" dirty="0">
              <a:solidFill>
                <a:srgbClr val="623B2A"/>
              </a:solidFill>
            </a:endParaRPr>
          </a:p>
        </p:txBody>
      </p:sp>
      <p:pic>
        <p:nvPicPr>
          <p:cNvPr id="31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574;g1085bbaee28_10_0"/>
          <p:cNvGrpSpPr/>
          <p:nvPr/>
        </p:nvGrpSpPr>
        <p:grpSpPr>
          <a:xfrm>
            <a:off x="6012174" y="215244"/>
            <a:ext cx="1180306" cy="1159329"/>
            <a:chOff x="395536" y="195486"/>
            <a:chExt cx="1687116" cy="1656184"/>
          </a:xfrm>
        </p:grpSpPr>
        <p:sp>
          <p:nvSpPr>
            <p:cNvPr id="33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577;g1085bbaee28_10_0"/>
          <p:cNvGrpSpPr/>
          <p:nvPr/>
        </p:nvGrpSpPr>
        <p:grpSpPr>
          <a:xfrm>
            <a:off x="7667887" y="3671295"/>
            <a:ext cx="1180787" cy="1159880"/>
            <a:chOff x="1547126" y="3452451"/>
            <a:chExt cx="1261121" cy="1237998"/>
          </a:xfrm>
        </p:grpSpPr>
        <p:sp>
          <p:nvSpPr>
            <p:cNvPr id="36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>
            <a:off x="2627784" y="4803998"/>
            <a:ext cx="495001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Google Shape;486;p12"/>
          <p:cNvSpPr txBox="1"/>
          <p:nvPr/>
        </p:nvSpPr>
        <p:spPr>
          <a:xfrm>
            <a:off x="357353" y="2315512"/>
            <a:ext cx="2765675" cy="45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Услуги социальной защиты населения</a:t>
            </a:r>
          </a:p>
        </p:txBody>
      </p:sp>
      <p:sp>
        <p:nvSpPr>
          <p:cNvPr id="43" name="Google Shape;486;p12"/>
          <p:cNvSpPr txBox="1"/>
          <p:nvPr/>
        </p:nvSpPr>
        <p:spPr>
          <a:xfrm>
            <a:off x="3803781" y="2414790"/>
            <a:ext cx="2389465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 err="1">
                <a:solidFill>
                  <a:srgbClr val="E74825"/>
                </a:solidFill>
              </a:rPr>
              <a:t>Видеоконсультации</a:t>
            </a:r>
            <a:endParaRPr lang="ru-RU" b="1" dirty="0">
              <a:solidFill>
                <a:srgbClr val="E74825"/>
              </a:solidFill>
            </a:endParaRPr>
          </a:p>
        </p:txBody>
      </p:sp>
      <p:sp>
        <p:nvSpPr>
          <p:cNvPr id="46" name="Google Shape;486;p12"/>
          <p:cNvSpPr txBox="1"/>
          <p:nvPr/>
        </p:nvSpPr>
        <p:spPr>
          <a:xfrm>
            <a:off x="344736" y="706561"/>
            <a:ext cx="4648894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Пенсионный фонд Российской Федерации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flipH="1">
            <a:off x="5700952" y="3192738"/>
            <a:ext cx="3176440" cy="13690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1520" y="869751"/>
            <a:ext cx="5449430" cy="2207637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Google Shape;461;g109cae1b9bf_0_15"/>
          <p:cNvSpPr txBox="1"/>
          <p:nvPr/>
        </p:nvSpPr>
        <p:spPr>
          <a:xfrm>
            <a:off x="5953623" y="3256370"/>
            <a:ext cx="3075663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Управление федеральной налоговой службы Российской Федерации по городу Москве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62" name="Google Shape;462;g109cae1b9bf_0_15"/>
          <p:cNvSpPr txBox="1"/>
          <p:nvPr/>
        </p:nvSpPr>
        <p:spPr>
          <a:xfrm>
            <a:off x="5953623" y="4000162"/>
            <a:ext cx="3026908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dirty="0">
                <a:solidFill>
                  <a:schemeClr val="dk1"/>
                </a:solidFill>
              </a:rPr>
              <a:t>С 4 июня 2021 г. прием заявления о гибели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или уничтожении объекта налогообложения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по транспортному налогу.</a:t>
            </a: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3" name="Google Shape;463;g109cae1b9bf_0_15"/>
          <p:cNvSpPr txBox="1"/>
          <p:nvPr/>
        </p:nvSpPr>
        <p:spPr>
          <a:xfrm>
            <a:off x="507430" y="747843"/>
            <a:ext cx="404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Услуги ЗАГС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109cae1b9bf_0_15"/>
          <p:cNvSpPr txBox="1"/>
          <p:nvPr/>
        </p:nvSpPr>
        <p:spPr>
          <a:xfrm>
            <a:off x="507427" y="1130073"/>
            <a:ext cx="5193521" cy="194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000" b="1" dirty="0">
                <a:solidFill>
                  <a:schemeClr val="dk1"/>
                </a:solidFill>
              </a:rPr>
              <a:t>С 31 мая 2021 г. </a:t>
            </a:r>
            <a:r>
              <a:rPr lang="ru-RU" sz="1000" b="1" dirty="0" smtClean="0">
                <a:solidFill>
                  <a:schemeClr val="dk1"/>
                </a:solidFill>
              </a:rPr>
              <a:t>в центрах </a:t>
            </a:r>
            <a:r>
              <a:rPr lang="ru-RU" sz="1000" b="1" dirty="0" err="1">
                <a:solidFill>
                  <a:schemeClr val="dk1"/>
                </a:solidFill>
              </a:rPr>
              <a:t>госуслуг</a:t>
            </a:r>
            <a:r>
              <a:rPr lang="ru-RU" sz="1000" b="1" dirty="0">
                <a:solidFill>
                  <a:schemeClr val="dk1"/>
                </a:solidFill>
              </a:rPr>
              <a:t> доступны</a:t>
            </a:r>
            <a:r>
              <a:rPr lang="ru-RU" sz="1000" dirty="0">
                <a:solidFill>
                  <a:schemeClr val="dk1"/>
                </a:solidFill>
              </a:rPr>
              <a:t>: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рождения и смерти по заявлениям юридических лиц и решению суда;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заключения брака граждан Российской Федерации </a:t>
            </a:r>
            <a:r>
              <a:rPr lang="ru-RU" sz="950" dirty="0" smtClean="0">
                <a:solidFill>
                  <a:schemeClr val="dk1"/>
                </a:solidFill>
              </a:rPr>
              <a:t>в </a:t>
            </a:r>
            <a:r>
              <a:rPr lang="ru-RU" sz="950" dirty="0">
                <a:solidFill>
                  <a:schemeClr val="dk1"/>
                </a:solidFill>
              </a:rPr>
              <a:t>неторжественной обстановке;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расторжения брака граждан Российской Федерации;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выдача повторных документов об актах гражданского состояния гражданам Российской Федерации;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прием заявлений о внесении </a:t>
            </a:r>
            <a:r>
              <a:rPr lang="ru-RU" sz="950" dirty="0" smtClean="0">
                <a:solidFill>
                  <a:schemeClr val="dk1"/>
                </a:solidFill>
              </a:rPr>
              <a:t>исправлений </a:t>
            </a:r>
            <a:r>
              <a:rPr lang="ru-RU" sz="950" dirty="0">
                <a:solidFill>
                  <a:schemeClr val="dk1"/>
                </a:solidFill>
              </a:rPr>
              <a:t>или </a:t>
            </a:r>
            <a:r>
              <a:rPr lang="ru-RU" sz="950" dirty="0" smtClean="0">
                <a:solidFill>
                  <a:schemeClr val="dk1"/>
                </a:solidFill>
              </a:rPr>
              <a:t>изменений </a:t>
            </a:r>
            <a:r>
              <a:rPr lang="ru-RU" sz="950" dirty="0">
                <a:solidFill>
                  <a:schemeClr val="dk1"/>
                </a:solidFill>
              </a:rPr>
              <a:t>в </a:t>
            </a:r>
            <a:r>
              <a:rPr lang="ru-RU" sz="950" dirty="0" smtClean="0">
                <a:solidFill>
                  <a:schemeClr val="dk1"/>
                </a:solidFill>
              </a:rPr>
              <a:t>записи актов </a:t>
            </a:r>
            <a:r>
              <a:rPr lang="ru-RU" sz="950" dirty="0">
                <a:solidFill>
                  <a:schemeClr val="dk1"/>
                </a:solidFill>
              </a:rPr>
              <a:t>гражданского </a:t>
            </a:r>
            <a:r>
              <a:rPr lang="ru-RU" sz="950" dirty="0" smtClean="0">
                <a:solidFill>
                  <a:schemeClr val="dk1"/>
                </a:solidFill>
              </a:rPr>
              <a:t>состояния;</a:t>
            </a:r>
          </a:p>
          <a:p>
            <a:pPr marL="171450" indent="-165100">
              <a:spcAft>
                <a:spcPts val="20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п</a:t>
            </a:r>
            <a:r>
              <a:rPr lang="ru-RU" sz="950" dirty="0" smtClean="0">
                <a:solidFill>
                  <a:schemeClr val="dk1"/>
                </a:solidFill>
              </a:rPr>
              <a:t>роставление </a:t>
            </a:r>
            <a:r>
              <a:rPr lang="ru-RU" sz="950" dirty="0" err="1">
                <a:solidFill>
                  <a:schemeClr val="dk1"/>
                </a:solidFill>
              </a:rPr>
              <a:t>апостиля</a:t>
            </a:r>
            <a:r>
              <a:rPr lang="ru-RU" sz="950" dirty="0">
                <a:solidFill>
                  <a:schemeClr val="dk1"/>
                </a:solidFill>
              </a:rPr>
              <a:t> на официальных документах органов ЗАГС, составленных в Москве, в подтверждение фактов государственной регистрации актов гражданского состояния или их отсутствия, подлежащих вывозу за пределы Российской </a:t>
            </a:r>
            <a:r>
              <a:rPr lang="ru-RU" sz="950" dirty="0" smtClean="0">
                <a:solidFill>
                  <a:schemeClr val="dk1"/>
                </a:solidFill>
              </a:rPr>
              <a:t>Федерации.</a:t>
            </a: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5" name="Google Shape;465;g109cae1b9bf_0_15"/>
          <p:cNvSpPr txBox="1"/>
          <p:nvPr/>
        </p:nvSpPr>
        <p:spPr>
          <a:xfrm>
            <a:off x="5953623" y="747843"/>
            <a:ext cx="32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Сертификат COVID-19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09cae1b9bf_0_15"/>
          <p:cNvSpPr txBox="1"/>
          <p:nvPr/>
        </p:nvSpPr>
        <p:spPr>
          <a:xfrm>
            <a:off x="5953622" y="1182770"/>
            <a:ext cx="276638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dirty="0">
                <a:solidFill>
                  <a:schemeClr val="dk1"/>
                </a:solidFill>
              </a:rPr>
              <a:t>С 8 ноября 2021 г. в центрах </a:t>
            </a:r>
            <a:r>
              <a:rPr lang="ru-RU" sz="950" dirty="0" err="1">
                <a:solidFill>
                  <a:schemeClr val="dk1"/>
                </a:solidFill>
              </a:rPr>
              <a:t>госуслуг</a:t>
            </a:r>
            <a:r>
              <a:rPr lang="ru-RU" sz="950" dirty="0">
                <a:solidFill>
                  <a:schemeClr val="dk1"/>
                </a:solidFill>
              </a:rPr>
              <a:t>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в зоне электронных услуг организована выдача гражданам сертификата </a:t>
            </a:r>
            <a:r>
              <a:rPr lang="ru-RU" sz="950" dirty="0" smtClean="0">
                <a:solidFill>
                  <a:schemeClr val="dk1"/>
                </a:solidFill>
              </a:rPr>
              <a:t>о </a:t>
            </a:r>
            <a:r>
              <a:rPr lang="ru-RU" sz="950" dirty="0">
                <a:solidFill>
                  <a:schemeClr val="dk1"/>
                </a:solidFill>
              </a:rPr>
              <a:t>профилактических прививках против новой </a:t>
            </a:r>
            <a:r>
              <a:rPr lang="ru-RU" sz="950" dirty="0" err="1">
                <a:solidFill>
                  <a:schemeClr val="dk1"/>
                </a:solidFill>
              </a:rPr>
              <a:t>коронавирусной</a:t>
            </a:r>
            <a:r>
              <a:rPr lang="ru-RU" sz="950" dirty="0">
                <a:solidFill>
                  <a:schemeClr val="dk1"/>
                </a:solidFill>
              </a:rPr>
              <a:t> инфекции или медицинских противопоказаниях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к </a:t>
            </a:r>
            <a:r>
              <a:rPr lang="ru-RU" sz="950" dirty="0">
                <a:solidFill>
                  <a:schemeClr val="dk1"/>
                </a:solidFill>
              </a:rPr>
              <a:t>вакцинации и (или) перенесенном заболевании, вызванном COVID-19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на </a:t>
            </a:r>
            <a:r>
              <a:rPr lang="ru-RU" sz="950" dirty="0">
                <a:solidFill>
                  <a:schemeClr val="dk1"/>
                </a:solidFill>
              </a:rPr>
              <a:t>бумажном носителе в виде выписки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из </a:t>
            </a:r>
            <a:r>
              <a:rPr lang="ru-RU" sz="950" dirty="0">
                <a:solidFill>
                  <a:schemeClr val="dk1"/>
                </a:solidFill>
              </a:rPr>
              <a:t>Портала </a:t>
            </a:r>
            <a:r>
              <a:rPr lang="ru-RU" sz="950" dirty="0" smtClean="0">
                <a:solidFill>
                  <a:schemeClr val="dk1"/>
                </a:solidFill>
              </a:rPr>
              <a:t>gosuslugi.ru. С </a:t>
            </a:r>
            <a:r>
              <a:rPr lang="ru-RU" sz="950" dirty="0">
                <a:solidFill>
                  <a:schemeClr val="dk1"/>
                </a:solidFill>
              </a:rPr>
              <a:t>16 ноября 2021 г. такой сертификат выдается через «окно» специалиста посредством АРМ «Генерация сертификата COVID-19».</a:t>
            </a:r>
            <a:endParaRPr sz="95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8" name="Google Shape;468;g109cae1b9bf_0_1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109cae1b9bf_0_1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109cae1b9bf_0_15"/>
          <p:cNvSpPr/>
          <p:nvPr/>
        </p:nvSpPr>
        <p:spPr>
          <a:xfrm>
            <a:off x="222645" y="22368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109cae1b9bf_0_15"/>
          <p:cNvSpPr/>
          <p:nvPr/>
        </p:nvSpPr>
        <p:spPr>
          <a:xfrm>
            <a:off x="507427" y="3148408"/>
            <a:ext cx="417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Услуга Фонда социального страхования России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74" name="Google Shape;474;g109cae1b9bf_0_15"/>
          <p:cNvSpPr txBox="1"/>
          <p:nvPr/>
        </p:nvSpPr>
        <p:spPr>
          <a:xfrm>
            <a:off x="507429" y="3419411"/>
            <a:ext cx="514476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dirty="0">
                <a:solidFill>
                  <a:schemeClr val="dk1"/>
                </a:solidFill>
              </a:rPr>
              <a:t>Обеспечение инвалидов техническими средствами реабилитации и (или) услугами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 отдельных категорий граждан из числа ветеранов протезами (кроме зубных протезов), протезно-ортопедическими изделиями, а также выплата компенсации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за </a:t>
            </a:r>
            <a:r>
              <a:rPr lang="ru-RU" sz="950" dirty="0">
                <a:solidFill>
                  <a:schemeClr val="dk1"/>
                </a:solidFill>
              </a:rPr>
              <a:t>самостоятельно приобретенные инвалидами технические средства реабилитации (ветеранами протезы (кроме зубных протезов), протезно-ортопедические изделия)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и </a:t>
            </a:r>
            <a:r>
              <a:rPr lang="ru-RU" sz="950" dirty="0">
                <a:solidFill>
                  <a:schemeClr val="dk1"/>
                </a:solidFill>
              </a:rPr>
              <a:t>(или) оплаченные услуги </a:t>
            </a:r>
            <a:r>
              <a:rPr lang="ru-RU" sz="950" dirty="0" smtClean="0">
                <a:solidFill>
                  <a:schemeClr val="dk1"/>
                </a:solidFill>
              </a:rPr>
              <a:t>и </a:t>
            </a:r>
            <a:r>
              <a:rPr lang="ru-RU" sz="950" dirty="0">
                <a:solidFill>
                  <a:schemeClr val="dk1"/>
                </a:solidFill>
              </a:rPr>
              <a:t>ежегодная денежная компенсация расходов инвалидов на содержание и ветеринарное обслуживание собак-проводников (для иногородних инвалидов</a:t>
            </a:r>
            <a:r>
              <a:rPr lang="ru-RU" sz="950" dirty="0" smtClean="0">
                <a:solidFill>
                  <a:schemeClr val="dk1"/>
                </a:solidFill>
              </a:rPr>
              <a:t>).</a:t>
            </a:r>
            <a:endParaRPr sz="95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417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484;p12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Google Shape;479;p12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4859815" y="1972954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2"/>
          <p:cNvSpPr txBox="1"/>
          <p:nvPr/>
        </p:nvSpPr>
        <p:spPr>
          <a:xfrm>
            <a:off x="1427167" y="1989410"/>
            <a:ext cx="3355848" cy="27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 smtClean="0">
                <a:solidFill>
                  <a:srgbClr val="E74825"/>
                </a:solidFill>
              </a:rPr>
              <a:t>Регистрация </a:t>
            </a:r>
            <a:r>
              <a:rPr lang="ru-RU" sz="1200" b="1" dirty="0">
                <a:solidFill>
                  <a:srgbClr val="E74825"/>
                </a:solidFill>
              </a:rPr>
              <a:t>транспортных средств</a:t>
            </a:r>
            <a:r>
              <a:rPr lang="ru-RU" sz="11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1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dirty="0">
                <a:solidFill>
                  <a:schemeClr val="dk1"/>
                </a:solidFill>
              </a:rPr>
              <a:t>(во флагманских офисах)</a:t>
            </a:r>
            <a:endParaRPr lang="en-US"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Прием заявления о признании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гражданина банкротом во внесудебном порядке </a:t>
            </a:r>
            <a:r>
              <a:rPr lang="ru-RU" sz="1200" dirty="0">
                <a:solidFill>
                  <a:schemeClr val="dk1"/>
                </a:solidFill>
              </a:rPr>
              <a:t>(во флагманских офисах </a:t>
            </a:r>
            <a:r>
              <a:rPr lang="en-US" sz="1200" dirty="0">
                <a:solidFill>
                  <a:schemeClr val="dk1"/>
                </a:solidFill>
              </a:rPr>
              <a:t/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и Дворце </a:t>
            </a:r>
            <a:r>
              <a:rPr lang="ru-RU" sz="1200" dirty="0" err="1">
                <a:solidFill>
                  <a:schemeClr val="dk1"/>
                </a:solidFill>
              </a:rPr>
              <a:t>госуслуг</a:t>
            </a:r>
            <a:r>
              <a:rPr lang="ru-RU" sz="1200" dirty="0">
                <a:solidFill>
                  <a:schemeClr val="dk1"/>
                </a:solidFill>
              </a:rPr>
              <a:t> на ВДНХ)</a:t>
            </a:r>
            <a:endParaRPr lang="en-US" sz="1200" dirty="0">
              <a:solidFill>
                <a:schemeClr val="dk1"/>
              </a:solidFill>
            </a:endParaRPr>
          </a:p>
          <a:p>
            <a:pPr lvl="0"/>
            <a:endParaRPr lang="en-US" sz="1200" dirty="0">
              <a:solidFill>
                <a:schemeClr val="dk1"/>
              </a:solidFill>
            </a:endParaRPr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Выдача паспортов 14-летним гражданам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в торжественной </a:t>
            </a:r>
            <a:r>
              <a:rPr lang="ru-RU" sz="1200" b="1" dirty="0" smtClean="0">
                <a:solidFill>
                  <a:srgbClr val="E74825"/>
                </a:solidFill>
              </a:rPr>
              <a:t>обстановке</a:t>
            </a:r>
          </a:p>
          <a:p>
            <a:pPr lvl="0"/>
            <a:r>
              <a:rPr lang="ru-RU" sz="1200" b="1" dirty="0" smtClean="0">
                <a:solidFill>
                  <a:srgbClr val="E74825"/>
                </a:solidFill>
              </a:rPr>
              <a:t>сотрудниками МВД </a:t>
            </a:r>
            <a:endParaRPr lang="ru-RU" sz="1200" dirty="0"/>
          </a:p>
          <a:p>
            <a:pPr lvl="0"/>
            <a:r>
              <a:rPr lang="ru-RU" sz="1200" dirty="0">
                <a:solidFill>
                  <a:schemeClr val="dk1"/>
                </a:solidFill>
              </a:rPr>
              <a:t>(флагманские офисы и Дворец </a:t>
            </a:r>
            <a:r>
              <a:rPr lang="ru-RU" sz="1200" dirty="0" err="1">
                <a:solidFill>
                  <a:schemeClr val="dk1"/>
                </a:solidFill>
              </a:rPr>
              <a:t>госуслуг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en-US" sz="1200" dirty="0">
                <a:solidFill>
                  <a:schemeClr val="dk1"/>
                </a:solidFill>
              </a:rPr>
              <a:t/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на ВДНХ)</a:t>
            </a:r>
            <a:endParaRPr lang="ru-RU" sz="1200" dirty="0"/>
          </a:p>
          <a:p>
            <a:pPr lvl="0"/>
            <a:endParaRPr lang="ru-RU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2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800" b="1" baseline="-25000" dirty="0" smtClean="0">
                <a:solidFill>
                  <a:schemeClr val="bg1"/>
                </a:solidFill>
              </a:rPr>
              <a:t>СУПЕРСЕРВИСЫ </a:t>
            </a:r>
            <a:r>
              <a:rPr lang="ru-RU" sz="2800" b="1" baseline="-25000" dirty="0">
                <a:solidFill>
                  <a:schemeClr val="bg1"/>
                </a:solidFill>
              </a:rPr>
              <a:t>ФЛАГМАНОВ: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88" name="Google Shape;488;p12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r>
              <a:rPr lang="en-US" dirty="0"/>
              <a:t/>
            </a:r>
            <a:br>
              <a:rPr lang="en-US" dirty="0"/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</a:t>
            </a:r>
            <a:r>
              <a:rPr lang="ru-RU" sz="1200" dirty="0">
                <a:solidFill>
                  <a:schemeClr val="dk1"/>
                </a:solidFill>
              </a:rPr>
              <a:t>х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офисах)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</a:t>
            </a:r>
            <a:r>
              <a:rPr lang="en-US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загранпаспорта детям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r>
              <a:rPr lang="en-US" dirty="0"/>
              <a:t/>
            </a:r>
            <a:br>
              <a:rPr lang="en-US" dirty="0"/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ЮАО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ЮВАО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3" name="Google Shape;493;p1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4" name="Google Shape;494;p1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dirty="0">
                <a:solidFill>
                  <a:srgbClr val="561C0E"/>
                </a:solidFill>
              </a:rPr>
              <a:t>УНИКАЛЬНЫЕ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1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2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618868" y="4771173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Google Shape;481;p12"/>
          <p:cNvSpPr/>
          <p:nvPr/>
        </p:nvSpPr>
        <p:spPr>
          <a:xfrm>
            <a:off x="368854" y="1972954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81;p12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481;p12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08" y="3703777"/>
            <a:ext cx="407566" cy="643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73" y="2869810"/>
            <a:ext cx="463562" cy="615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42" y="2059985"/>
            <a:ext cx="1001857" cy="4529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18340" y="2388358"/>
            <a:ext cx="2597624" cy="21309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461" y="633548"/>
            <a:ext cx="2600973" cy="1897179"/>
          </a:xfrm>
          <a:prstGeom prst="rect">
            <a:avLst/>
          </a:prstGeom>
        </p:spPr>
      </p:pic>
      <p:sp>
        <p:nvSpPr>
          <p:cNvPr id="508" name="Google Shape;508;g1082862a88a_12_0"/>
          <p:cNvSpPr/>
          <p:nvPr/>
        </p:nvSpPr>
        <p:spPr>
          <a:xfrm rot="10800000">
            <a:off x="342310" y="3488788"/>
            <a:ext cx="5509849" cy="96598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1082862a88a_12_0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1082862a88a_12_0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>
                <a:solidFill>
                  <a:srgbClr val="E74825"/>
                </a:solidFill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1082862a88a_12_0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g1082862a88a_12_0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5" name="Google Shape;515;g1082862a88a_12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082862a88a_12_0"/>
          <p:cNvSpPr/>
          <p:nvPr/>
        </p:nvSpPr>
        <p:spPr>
          <a:xfrm>
            <a:off x="274983" y="740941"/>
            <a:ext cx="5638137" cy="339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Суть проекта — в сопровождаемом трудоустройстве воспитанников городских психоневрологических домов-интернатов. На каждом этапе —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от приема на работу до самого рабочего процесса — подопечным помогают кураторы со стороны домов-интернатов и центров «Мои Документы».</a:t>
            </a:r>
            <a:endParaRPr sz="1200" dirty="0">
              <a:solidFill>
                <a:srgbClr val="623B2A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Проект по трудоустройству проживающих в психоневрологических интернатах направлен на создание беспрепятственного пространства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для жизни людей с ментальными особенностями. Ключевым </a:t>
            </a:r>
            <a:r>
              <a:rPr lang="ru-RU" sz="1200" dirty="0" smtClean="0">
                <a:solidFill>
                  <a:srgbClr val="623B2A"/>
                </a:solidFill>
              </a:rPr>
              <a:t>инструментом </a:t>
            </a:r>
            <a:r>
              <a:rPr lang="ru-RU" sz="1200" dirty="0">
                <a:solidFill>
                  <a:srgbClr val="623B2A"/>
                </a:solidFill>
              </a:rPr>
              <a:t/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адаптации и социализации становится трудовая занятость: работа помогает проживающим не только заработать деньги, но и реализовать личностный потенциал, обрести независимость и уверенность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собственных силах.</a:t>
            </a:r>
            <a:endParaRPr sz="1200" b="1" dirty="0">
              <a:solidFill>
                <a:srgbClr val="623B2A"/>
              </a:solidFill>
            </a:endParaRPr>
          </a:p>
        </p:txBody>
      </p:sp>
      <p:sp>
        <p:nvSpPr>
          <p:cNvPr id="519" name="Google Shape;519;g1082862a88a_12_0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082862a88a_12_0"/>
          <p:cNvSpPr/>
          <p:nvPr/>
        </p:nvSpPr>
        <p:spPr>
          <a:xfrm>
            <a:off x="497058" y="3578787"/>
            <a:ext cx="5697416" cy="83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rgbClr val="623B2A"/>
                </a:solidFill>
              </a:rPr>
              <a:t>Старт проекта —</a:t>
            </a:r>
            <a:r>
              <a:rPr lang="ru-RU" dirty="0" smtClean="0">
                <a:solidFill>
                  <a:srgbClr val="623B2A"/>
                </a:solidFill>
              </a:rPr>
              <a:t> </a:t>
            </a:r>
            <a:r>
              <a:rPr lang="ru-RU" b="1" dirty="0">
                <a:solidFill>
                  <a:srgbClr val="E74825"/>
                </a:solidFill>
              </a:rPr>
              <a:t>март 2021 года. </a:t>
            </a:r>
            <a:br>
              <a:rPr lang="ru-RU" b="1" dirty="0">
                <a:solidFill>
                  <a:srgbClr val="E74825"/>
                </a:solidFill>
              </a:rPr>
            </a:br>
            <a:r>
              <a:rPr lang="ru-RU" dirty="0">
                <a:solidFill>
                  <a:srgbClr val="623B2A"/>
                </a:solidFill>
              </a:rPr>
              <a:t>Сейчас уже </a:t>
            </a:r>
            <a:r>
              <a:rPr lang="ru-RU" b="1" dirty="0">
                <a:solidFill>
                  <a:srgbClr val="E74825"/>
                </a:solidFill>
              </a:rPr>
              <a:t>69 воспитанников </a:t>
            </a:r>
            <a:r>
              <a:rPr lang="ru-RU" dirty="0">
                <a:solidFill>
                  <a:srgbClr val="623B2A"/>
                </a:solidFill>
              </a:rPr>
              <a:t>психоневрологических интернатов работают </a:t>
            </a:r>
            <a:r>
              <a:rPr lang="ru-RU" b="1" dirty="0">
                <a:solidFill>
                  <a:srgbClr val="E74825"/>
                </a:solidFill>
              </a:rPr>
              <a:t>в 40 офисах «Мои Документы</a:t>
            </a:r>
            <a:r>
              <a:rPr lang="ru-RU" b="1" dirty="0" smtClean="0">
                <a:solidFill>
                  <a:srgbClr val="E74825"/>
                </a:solidFill>
              </a:rPr>
              <a:t>». </a:t>
            </a:r>
            <a:endParaRPr lang="ru-RU" b="1" dirty="0">
              <a:solidFill>
                <a:srgbClr val="E74825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16014" y="4803998"/>
            <a:ext cx="606330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6218340" y="267494"/>
            <a:ext cx="1180245" cy="1159328"/>
            <a:chOff x="395536" y="195486"/>
            <a:chExt cx="1687116" cy="1656184"/>
          </a:xfrm>
          <a:effectLst/>
        </p:grpSpPr>
        <p:sp>
          <p:nvSpPr>
            <p:cNvPr id="20" name="Полилиния 19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43548" y="3723878"/>
            <a:ext cx="1180245" cy="1159328"/>
            <a:chOff x="1547664" y="3452978"/>
            <a:chExt cx="1260582" cy="1237470"/>
          </a:xfrm>
        </p:grpSpPr>
        <p:sp>
          <p:nvSpPr>
            <p:cNvPr id="23" name="Полилиния 22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Google Shape;494;p12"/>
          <p:cNvSpPr/>
          <p:nvPr/>
        </p:nvSpPr>
        <p:spPr>
          <a:xfrm>
            <a:off x="251520" y="267494"/>
            <a:ext cx="770485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500"/>
            </a:pPr>
            <a:r>
              <a:rPr lang="ru-RU" sz="1300" b="1" dirty="0">
                <a:solidFill>
                  <a:srgbClr val="561C0E"/>
                </a:solidFill>
              </a:rPr>
              <a:t>СОПРОВОЖДАЕМОЕ ТРУДОУСТРОЙСТВО ВОСПИТАННИКОВ ПНИ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363685" y="966652"/>
            <a:ext cx="2939144" cy="1005840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Google Shape;525;p13"/>
          <p:cNvSpPr/>
          <p:nvPr/>
        </p:nvSpPr>
        <p:spPr>
          <a:xfrm rot="10800000">
            <a:off x="6592255" y="951634"/>
            <a:ext cx="2304300" cy="32403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3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1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13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532" name="Google Shape;532;p1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535" name="Google Shape;535;p13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13"/>
          <p:cNvCxnSpPr/>
          <p:nvPr/>
        </p:nvCxnSpPr>
        <p:spPr>
          <a:xfrm>
            <a:off x="3203848" y="627534"/>
            <a:ext cx="568863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" name="Google Shape;540;p13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 ВЕТЕРАНАХ»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3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3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ПЕРСОНАЛЬНЫЙ ПОМОЩНИК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3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Обеспечение ветеранов </a:t>
            </a:r>
            <a:b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самыми востребованными государственными </a:t>
            </a:r>
            <a:b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услугами на дому</a:t>
            </a:r>
            <a:endParaRPr sz="14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 txBox="1"/>
          <p:nvPr/>
        </p:nvSpPr>
        <p:spPr>
          <a:xfrm>
            <a:off x="6750677" y="2546256"/>
            <a:ext cx="2232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звонков руководителям центров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3"/>
          <p:cNvSpPr txBox="1"/>
          <p:nvPr/>
        </p:nvSpPr>
        <p:spPr>
          <a:xfrm>
            <a:off x="6750677" y="3669797"/>
            <a:ext cx="1838682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6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оказанных 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3"/>
          <p:cNvSpPr txBox="1"/>
          <p:nvPr/>
        </p:nvSpPr>
        <p:spPr>
          <a:xfrm>
            <a:off x="6750677" y="1036456"/>
            <a:ext cx="1511623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&gt;60000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Руководитель центра госуслуг</a:t>
            </a:r>
            <a:endParaRPr sz="14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3"/>
          <p:cNvSpPr txBox="1"/>
          <p:nvPr/>
        </p:nvSpPr>
        <p:spPr>
          <a:xfrm>
            <a:off x="6750677" y="2261399"/>
            <a:ext cx="1295700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&gt;2</a:t>
            </a:r>
            <a:r>
              <a:rPr lang="ru-RU" sz="4000" b="1" baseline="-25000" dirty="0">
                <a:solidFill>
                  <a:srgbClr val="E74825"/>
                </a:solidFill>
              </a:rPr>
              <a:t>65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  </a:t>
            </a:r>
            <a:r>
              <a:rPr lang="ru-RU" sz="4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40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3"/>
          <p:cNvSpPr txBox="1"/>
          <p:nvPr/>
        </p:nvSpPr>
        <p:spPr>
          <a:xfrm>
            <a:off x="6750677" y="3374391"/>
            <a:ext cx="1483941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&gt;46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  </a:t>
            </a:r>
            <a:r>
              <a:rPr lang="ru-RU" sz="4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40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3"/>
          <p:cNvSpPr txBox="1"/>
          <p:nvPr/>
        </p:nvSpPr>
        <p:spPr>
          <a:xfrm>
            <a:off x="6750677" y="1530215"/>
            <a:ext cx="2016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198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ветеранов Великой Отечественной войны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1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836" y="1082024"/>
            <a:ext cx="2664295" cy="813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108960" y="4803998"/>
            <a:ext cx="49168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30058" y="790303"/>
            <a:ext cx="5456788" cy="107115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7" name="Google Shape;557;g1085bbaee28_10_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972" y="2283717"/>
            <a:ext cx="2822776" cy="224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1085bbaee28_1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113" y="632346"/>
            <a:ext cx="2829704" cy="182452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085bbaee28_10_0"/>
          <p:cNvSpPr/>
          <p:nvPr/>
        </p:nvSpPr>
        <p:spPr>
          <a:xfrm rot="10800000">
            <a:off x="323536" y="1997327"/>
            <a:ext cx="5472600" cy="111632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1085bbaee28_10_0"/>
          <p:cNvSpPr/>
          <p:nvPr/>
        </p:nvSpPr>
        <p:spPr>
          <a:xfrm>
            <a:off x="467544" y="896809"/>
            <a:ext cx="52566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Это совместный проект центров </a:t>
            </a:r>
            <a:r>
              <a:rPr lang="ru-RU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города Москвы и </a:t>
            </a:r>
            <a:r>
              <a:rPr lang="ru-RU" sz="13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Москомспорта.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1085bbaee28_10_0"/>
          <p:cNvSpPr/>
          <p:nvPr/>
        </p:nvSpPr>
        <p:spPr>
          <a:xfrm>
            <a:off x="1441481" y="2155439"/>
            <a:ext cx="16563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онлайн-тренировок на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-канале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085bbaee28_10_0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1085bbaee28_10_0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g1085bbaee28_10_0"/>
          <p:cNvCxnSpPr/>
          <p:nvPr/>
        </p:nvCxnSpPr>
        <p:spPr>
          <a:xfrm>
            <a:off x="259171" y="627534"/>
            <a:ext cx="55371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g1085bbaee28_10_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1085bbaee28_10_0"/>
          <p:cNvSpPr/>
          <p:nvPr/>
        </p:nvSpPr>
        <p:spPr>
          <a:xfrm>
            <a:off x="497349" y="2141372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&gt;380 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1085bbaee28_10_0"/>
          <p:cNvSpPr/>
          <p:nvPr/>
        </p:nvSpPr>
        <p:spPr>
          <a:xfrm>
            <a:off x="1779106" y="2667075"/>
            <a:ext cx="165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подписчиков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1085bbaee28_10_0"/>
          <p:cNvSpPr/>
          <p:nvPr/>
        </p:nvSpPr>
        <p:spPr>
          <a:xfrm>
            <a:off x="497349" y="2711078"/>
            <a:ext cx="1440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&gt;28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тыс.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1085bbaee28_10_0"/>
          <p:cNvSpPr/>
          <p:nvPr/>
        </p:nvSpPr>
        <p:spPr>
          <a:xfrm>
            <a:off x="497349" y="3251006"/>
            <a:ext cx="2817937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1" dirty="0">
                <a:solidFill>
                  <a:srgbClr val="E74825"/>
                </a:solidFill>
              </a:rPr>
              <a:t>В конкурсе </a:t>
            </a:r>
            <a:r>
              <a:rPr lang="ru-RU" sz="1100" b="1" i="0" u="none" strike="noStrike" cap="none" dirty="0" err="1">
                <a:solidFill>
                  <a:srgbClr val="E74825"/>
                </a:solidFill>
                <a:sym typeface="Arial"/>
              </a:rPr>
              <a:t>MarSpo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 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Awards</a:t>
            </a:r>
            <a:r>
              <a:rPr lang="ru-RU" sz="1100" b="1" dirty="0">
                <a:solidFill>
                  <a:srgbClr val="E74825"/>
                </a:solidFill>
              </a:rPr>
              <a:t>-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2021 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получил серебро в </a:t>
            </a:r>
            <a:r>
              <a:rPr lang="ru-RU" sz="1100" b="1" i="0" u="none" strike="noStrike" cap="none" dirty="0" smtClean="0">
                <a:solidFill>
                  <a:srgbClr val="E74825"/>
                </a:solidFill>
                <a:sym typeface="Arial"/>
              </a:rPr>
              <a:t>номинациях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«Лучший маркетинг проекта в области популяризации спорта и здорового образа жизни. Неигровые виды спорта» и «Лучший рекламный, </a:t>
            </a:r>
            <a:r>
              <a:rPr lang="ru-RU" sz="1100" b="1" i="0" u="none" strike="noStrike" cap="none" dirty="0" err="1">
                <a:solidFill>
                  <a:srgbClr val="561C0E"/>
                </a:solidFill>
                <a:sym typeface="Arial"/>
              </a:rPr>
              <a:t>имиджевый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r>
              <a:rPr lang="ru-RU" sz="1100" b="1" i="0" u="none" strike="noStrike" cap="none" dirty="0" err="1" smtClean="0">
                <a:solidFill>
                  <a:srgbClr val="561C0E"/>
                </a:solidFill>
                <a:sym typeface="Arial"/>
              </a:rPr>
              <a:t>проморолик</a:t>
            </a:r>
            <a:r>
              <a:rPr lang="ru-RU" sz="1100" b="1" i="0" u="none" strike="noStrike" cap="none" dirty="0" smtClean="0">
                <a:solidFill>
                  <a:srgbClr val="561C0E"/>
                </a:solidFill>
                <a:sym typeface="Arial"/>
              </a:rPr>
              <a:t>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бренда»</a:t>
            </a:r>
            <a:r>
              <a:rPr lang="ru-RU" sz="1100" b="1" dirty="0">
                <a:solidFill>
                  <a:srgbClr val="561C0E"/>
                </a:solidFill>
              </a:rPr>
              <a:t>.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sp>
        <p:nvSpPr>
          <p:cNvPr id="572" name="Google Shape;572;g1085bbaee28_10_0"/>
          <p:cNvSpPr/>
          <p:nvPr/>
        </p:nvSpPr>
        <p:spPr>
          <a:xfrm>
            <a:off x="3707903" y="2717436"/>
            <a:ext cx="15843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аудитория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1085bbaee28_10_0"/>
          <p:cNvSpPr/>
          <p:nvPr/>
        </p:nvSpPr>
        <p:spPr>
          <a:xfrm>
            <a:off x="3707903" y="3251005"/>
            <a:ext cx="2111431" cy="13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В конце 2021 года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стартовал первый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закрытый онлайн-марафон </a:t>
            </a:r>
            <a:r>
              <a:rPr lang="ru-RU" sz="1100" b="1" dirty="0">
                <a:solidFill>
                  <a:srgbClr val="561C0E"/>
                </a:solidFill>
              </a:rPr>
              <a:t>«Сядь на шпагат </a:t>
            </a:r>
            <a:br>
              <a:rPr lang="ru-RU" sz="1100" b="1" dirty="0">
                <a:solidFill>
                  <a:srgbClr val="561C0E"/>
                </a:solidFill>
              </a:rPr>
            </a:br>
            <a:r>
              <a:rPr lang="ru-RU" sz="1100" b="1" dirty="0">
                <a:solidFill>
                  <a:srgbClr val="561C0E"/>
                </a:solidFill>
              </a:rPr>
              <a:t>со Спортивными выходными»</a:t>
            </a:r>
            <a:r>
              <a:rPr lang="ru-RU" sz="1100" dirty="0">
                <a:solidFill>
                  <a:srgbClr val="561C0E"/>
                </a:solidFill>
              </a:rPr>
              <a:t>, где приняли участие более 1000 человек.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grpSp>
        <p:nvGrpSpPr>
          <p:cNvPr id="574" name="Google Shape;574;g1085bbaee28_10_0"/>
          <p:cNvGrpSpPr/>
          <p:nvPr/>
        </p:nvGrpSpPr>
        <p:grpSpPr>
          <a:xfrm>
            <a:off x="6012174" y="267494"/>
            <a:ext cx="1180306" cy="1159329"/>
            <a:chOff x="395536" y="195486"/>
            <a:chExt cx="1687116" cy="1656184"/>
          </a:xfrm>
        </p:grpSpPr>
        <p:sp>
          <p:nvSpPr>
            <p:cNvPr id="575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1085bbaee28_10_0"/>
          <p:cNvGrpSpPr/>
          <p:nvPr/>
        </p:nvGrpSpPr>
        <p:grpSpPr>
          <a:xfrm>
            <a:off x="7667887" y="3723545"/>
            <a:ext cx="1180787" cy="1159880"/>
            <a:chOff x="1547126" y="3452451"/>
            <a:chExt cx="1261121" cy="1237998"/>
          </a:xfrm>
        </p:grpSpPr>
        <p:sp>
          <p:nvSpPr>
            <p:cNvPr id="578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g1085bbaee28_10_0"/>
          <p:cNvSpPr/>
          <p:nvPr/>
        </p:nvSpPr>
        <p:spPr>
          <a:xfrm>
            <a:off x="3707903" y="2339927"/>
            <a:ext cx="2016300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7</a:t>
            </a: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00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участников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628247" y="4803998"/>
            <a:ext cx="485415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4"/>
          <p:cNvSpPr/>
          <p:nvPr/>
        </p:nvSpPr>
        <p:spPr>
          <a:xfrm>
            <a:off x="4914314" y="872197"/>
            <a:ext cx="4004603" cy="36763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4"/>
          <p:cNvSpPr txBox="1"/>
          <p:nvPr/>
        </p:nvSpPr>
        <p:spPr>
          <a:xfrm>
            <a:off x="5209822" y="3123445"/>
            <a:ext cx="10134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 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 txBox="1"/>
          <p:nvPr/>
        </p:nvSpPr>
        <p:spPr>
          <a:xfrm>
            <a:off x="6380077" y="2996247"/>
            <a:ext cx="2368200" cy="54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 smtClean="0">
                <a:solidFill>
                  <a:schemeClr val="dk1"/>
                </a:solidFill>
              </a:rPr>
              <a:t>экспозиций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Москвы на 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основе собранных материалов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 txBox="1"/>
          <p:nvPr/>
        </p:nvSpPr>
        <p:spPr>
          <a:xfrm>
            <a:off x="5025922" y="1846518"/>
            <a:ext cx="1197300" cy="11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200" b="1" baseline="-25000" dirty="0">
                <a:solidFill>
                  <a:srgbClr val="E74825"/>
                </a:solidFill>
              </a:rPr>
              <a:t>9500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6276914" y="1707701"/>
            <a:ext cx="205584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Великой Отечественной войны, переданных на хранение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 txBox="1"/>
          <p:nvPr/>
        </p:nvSpPr>
        <p:spPr>
          <a:xfrm>
            <a:off x="49049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&gt;6840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6276914" y="2376710"/>
            <a:ext cx="2046461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и предметов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опубликовано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 txBox="1"/>
          <p:nvPr/>
        </p:nvSpPr>
        <p:spPr>
          <a:xfrm>
            <a:off x="395193" y="1263424"/>
            <a:ext cx="4237767" cy="356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О ПРОЕКТЕ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на сохранение семейных реликвий и историй москвичей. В рамках акции через центры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Главархив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горожане могут передать свои материалы: фотографии, документы, письма, предметы быта и гардероба.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поделиться со следующими поколениями.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Фотографии и документы, письма с фронта, дневники солдат 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выставлялись.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центрах расположены экспозиции, где представлены интересные факты, документы и фотографии, познавательная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инфографика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также видео- и </a:t>
            </a:r>
            <a:r>
              <a:rPr lang="ru-RU" sz="105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аудиоконтент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интерактивные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тач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-экраны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викторинами и играми.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4"/>
          <p:cNvSpPr txBox="1"/>
          <p:nvPr/>
        </p:nvSpPr>
        <p:spPr>
          <a:xfrm>
            <a:off x="5308822" y="3651870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lnSpcReduction="10000"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endParaRPr sz="32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4"/>
          <p:cNvSpPr txBox="1"/>
          <p:nvPr/>
        </p:nvSpPr>
        <p:spPr>
          <a:xfrm>
            <a:off x="6380077" y="3604978"/>
            <a:ext cx="2181501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выставки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 txBox="1"/>
          <p:nvPr/>
        </p:nvSpPr>
        <p:spPr>
          <a:xfrm>
            <a:off x="5122752" y="1053732"/>
            <a:ext cx="18573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14"/>
          <p:cNvCxnSpPr/>
          <p:nvPr/>
        </p:nvCxnSpPr>
        <p:spPr>
          <a:xfrm>
            <a:off x="323528" y="627534"/>
            <a:ext cx="856895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3" name="Google Shape;603;p14"/>
          <p:cNvSpPr/>
          <p:nvPr/>
        </p:nvSpPr>
        <p:spPr>
          <a:xfrm>
            <a:off x="2916116" y="238269"/>
            <a:ext cx="595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36914" y="4803998"/>
            <a:ext cx="65993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7" name="Google Shape;597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1" y="727050"/>
            <a:ext cx="2237046" cy="48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3184292" y="984937"/>
            <a:ext cx="2942187" cy="137943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9" name="Google Shape;6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5"/>
          <p:cNvSpPr/>
          <p:nvPr/>
        </p:nvSpPr>
        <p:spPr>
          <a:xfrm rot="10800000">
            <a:off x="6324683" y="992625"/>
            <a:ext cx="2585423" cy="33414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1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15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615" name="Google Shape;615;p1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15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15"/>
          <p:cNvCxnSpPr/>
          <p:nvPr/>
        </p:nvCxnSpPr>
        <p:spPr>
          <a:xfrm>
            <a:off x="1641231" y="627534"/>
            <a:ext cx="725124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0" name="Google Shape;620;p15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МЕДИЦИНСКИЙ ДИАГНОСТИЧЕСКИЙ КОМПЛЕКС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5"/>
          <p:cNvSpPr txBox="1"/>
          <p:nvPr/>
        </p:nvSpPr>
        <p:spPr>
          <a:xfrm>
            <a:off x="3380522" y="1165794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5"/>
          <p:cNvSpPr txBox="1"/>
          <p:nvPr/>
        </p:nvSpPr>
        <p:spPr>
          <a:xfrm>
            <a:off x="3380522" y="1511692"/>
            <a:ext cx="2671319" cy="65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5"/>
          <p:cNvSpPr txBox="1"/>
          <p:nvPr/>
        </p:nvSpPr>
        <p:spPr>
          <a:xfrm>
            <a:off x="6501641" y="2228732"/>
            <a:ext cx="2232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5"/>
          <p:cNvSpPr txBox="1"/>
          <p:nvPr/>
        </p:nvSpPr>
        <p:spPr>
          <a:xfrm>
            <a:off x="6473506" y="1104871"/>
            <a:ext cx="1014000" cy="29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в 69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5"/>
          <p:cNvSpPr txBox="1"/>
          <p:nvPr/>
        </p:nvSpPr>
        <p:spPr>
          <a:xfrm>
            <a:off x="6398478" y="1784874"/>
            <a:ext cx="1447594" cy="5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000" b="1" baseline="-25000" dirty="0">
                <a:solidFill>
                  <a:srgbClr val="E74825"/>
                </a:solidFill>
              </a:rPr>
              <a:t>260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5"/>
          <p:cNvSpPr txBox="1"/>
          <p:nvPr/>
        </p:nvSpPr>
        <p:spPr>
          <a:xfrm>
            <a:off x="6501641" y="1456632"/>
            <a:ext cx="2628292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«Мои Документы»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1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5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629" name="Google Shape;629;p15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5"/>
          <p:cNvSpPr txBox="1"/>
          <p:nvPr/>
        </p:nvSpPr>
        <p:spPr>
          <a:xfrm>
            <a:off x="3380523" y="2740356"/>
            <a:ext cx="2705932" cy="17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0" marR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-RU" dirty="0">
                <a:solidFill>
                  <a:schemeClr val="dk1"/>
                </a:solidFill>
              </a:rPr>
              <a:t>о всех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флагманских офисах появились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В 25 центрах – </a:t>
            </a:r>
            <a:r>
              <a:rPr lang="ru-RU" b="1" dirty="0" err="1">
                <a:solidFill>
                  <a:srgbClr val="E74825"/>
                </a:solidFill>
              </a:rPr>
              <a:t>кардиокресла</a:t>
            </a:r>
            <a:endParaRPr b="1" dirty="0">
              <a:solidFill>
                <a:srgbClr val="E74825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для электрокардиограммы</a:t>
            </a:r>
            <a:endParaRPr dirty="0">
              <a:solidFill>
                <a:srgbClr val="623B2A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за 1 минуту. </a:t>
            </a:r>
            <a:r>
              <a:rPr lang="ru-RU" b="1" dirty="0">
                <a:solidFill>
                  <a:srgbClr val="E74825"/>
                </a:solidFill>
              </a:rPr>
              <a:t>Более</a:t>
            </a:r>
            <a:r>
              <a:rPr lang="ru-RU" dirty="0">
                <a:solidFill>
                  <a:srgbClr val="623B2A"/>
                </a:solidFill>
              </a:rPr>
              <a:t> </a:t>
            </a:r>
            <a:r>
              <a:rPr lang="ru-RU" b="1" dirty="0">
                <a:solidFill>
                  <a:srgbClr val="E74825"/>
                </a:solidFill>
              </a:rPr>
              <a:t>26 тыс. ЭКГ </a:t>
            </a:r>
            <a:r>
              <a:rPr lang="ru-RU" dirty="0">
                <a:solidFill>
                  <a:srgbClr val="623B2A"/>
                </a:solidFill>
              </a:rPr>
              <a:t>сделали жители.</a:t>
            </a:r>
            <a:endParaRPr dirty="0">
              <a:solidFill>
                <a:srgbClr val="623B2A"/>
              </a:solidFill>
            </a:endParaRPr>
          </a:p>
          <a:p>
            <a:pPr marL="0" marR="0" lvl="0" indent="0" algn="l" rtl="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32" name="Google Shape;632;p15"/>
          <p:cNvSpPr txBox="1"/>
          <p:nvPr/>
        </p:nvSpPr>
        <p:spPr>
          <a:xfrm>
            <a:off x="6501641" y="2506466"/>
            <a:ext cx="648072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5"/>
          <p:cNvSpPr txBox="1"/>
          <p:nvPr/>
        </p:nvSpPr>
        <p:spPr>
          <a:xfrm>
            <a:off x="6501641" y="2954530"/>
            <a:ext cx="201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5"/>
          <p:cNvSpPr txBox="1"/>
          <p:nvPr/>
        </p:nvSpPr>
        <p:spPr>
          <a:xfrm>
            <a:off x="6501641" y="3056965"/>
            <a:ext cx="1354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rtl="0">
              <a:lnSpc>
                <a:spcPct val="4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5"/>
          <p:cNvSpPr txBox="1"/>
          <p:nvPr/>
        </p:nvSpPr>
        <p:spPr>
          <a:xfrm>
            <a:off x="6501641" y="3740442"/>
            <a:ext cx="2430015" cy="4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45536" y="4803998"/>
            <a:ext cx="48959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5" name="Полилиния 4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4478" y="3665082"/>
            <a:ext cx="732010" cy="8432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4386" y="3665082"/>
            <a:ext cx="537426" cy="8432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4489" y="3665082"/>
            <a:ext cx="898797" cy="8432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8840" y="3665082"/>
            <a:ext cx="832083" cy="8432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048" y="3665082"/>
            <a:ext cx="1514058" cy="9228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3665082"/>
            <a:ext cx="652323" cy="84320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711" y="3665082"/>
            <a:ext cx="650470" cy="84320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4246" y="3665082"/>
            <a:ext cx="733863" cy="843204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62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который обеспечивает революционно новый уровень сервиса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652120" y="2767342"/>
            <a:ext cx="29273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3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300" dirty="0">
                <a:solidFill>
                  <a:srgbClr val="561C0E"/>
                </a:solidFill>
              </a:rPr>
            </a:br>
            <a:r>
              <a:rPr lang="ru-RU" sz="13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68" name="Полилиния 67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6372200" y="3723878"/>
            <a:ext cx="658368" cy="648072"/>
            <a:chOff x="6372200" y="3723878"/>
            <a:chExt cx="658368" cy="648072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3723878"/>
              <a:ext cx="612806" cy="553703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4250030"/>
              <a:ext cx="658368" cy="121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23527" y="2715767"/>
            <a:ext cx="4938103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1" y="771550"/>
            <a:ext cx="2880320" cy="166092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771550"/>
            <a:ext cx="2809485" cy="16529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3019393" cy="164994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38" name="Полилиния 37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1" name="Полилиния 40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01020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46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926080" y="4813324"/>
            <a:ext cx="50302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67544" y="2787774"/>
            <a:ext cx="4896544" cy="60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394248" y="2787774"/>
            <a:ext cx="3528392" cy="88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280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52128" y="3723878"/>
            <a:ext cx="2717870" cy="7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торжественное вручение паспортов 14-летним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3718430"/>
            <a:ext cx="223794" cy="31643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439887" y="3723878"/>
            <a:ext cx="3359988" cy="73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04374" y="3723878"/>
            <a:ext cx="3359988" cy="79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r>
              <a:rPr lang="en-US" sz="1100" i="1" dirty="0">
                <a:solidFill>
                  <a:srgbClr val="561C0E"/>
                </a:solidFill>
              </a:rPr>
              <a:t/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3718430"/>
            <a:ext cx="223794" cy="31643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4061107"/>
            <a:ext cx="223794" cy="31643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651870"/>
            <a:ext cx="223794" cy="3164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954102"/>
            <a:ext cx="223794" cy="31643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4061107"/>
            <a:ext cx="223794" cy="31643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4195302"/>
            <a:ext cx="223794" cy="316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24515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40" name="Google Shape;140;p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V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7746134" y="2556903"/>
            <a:ext cx="1526353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53" name="Google Shape;153;p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~70000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6154" y="2904220"/>
            <a:ext cx="93610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центр</a:t>
            </a:r>
            <a:r>
              <a:rPr lang="ru-RU" sz="1200" dirty="0">
                <a:solidFill>
                  <a:schemeClr val="dk2"/>
                </a:solidFill>
              </a:rPr>
              <a:t>а</a:t>
            </a: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200" b="1" dirty="0">
                <a:solidFill>
                  <a:srgbClr val="E74825"/>
                </a:solidFill>
              </a:rPr>
              <a:t>134</a:t>
            </a:r>
            <a:endParaRPr sz="3200" b="1" i="0" u="none" strike="noStrike" cap="none" dirty="0">
              <a:solidFill>
                <a:srgbClr val="E74825"/>
              </a:solidFill>
              <a:sym typeface="Arial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655298" y="3044242"/>
            <a:ext cx="868828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ФЛАГМАНЫ </a:t>
            </a:r>
            <a:br>
              <a:rPr lang="ru-RU" sz="900" b="1" dirty="0">
                <a:solidFill>
                  <a:schemeClr val="accent2"/>
                </a:solidFill>
              </a:rPr>
            </a:br>
            <a:r>
              <a:rPr lang="ru-RU" sz="900" b="1" dirty="0">
                <a:solidFill>
                  <a:schemeClr val="accent2"/>
                </a:solidFill>
              </a:rPr>
              <a:t>И ДВОРЕЦ ГОСУСЛУГ</a:t>
            </a:r>
          </a:p>
        </p:txBody>
      </p:sp>
      <p:grpSp>
        <p:nvGrpSpPr>
          <p:cNvPr id="166" name="Google Shape;166;p2"/>
          <p:cNvGrpSpPr/>
          <p:nvPr/>
        </p:nvGrpSpPr>
        <p:grpSpPr>
          <a:xfrm>
            <a:off x="1431051" y="1581877"/>
            <a:ext cx="2124312" cy="2986784"/>
            <a:chOff x="-1862401" y="4366438"/>
            <a:chExt cx="2214205" cy="3113181"/>
          </a:xfrm>
        </p:grpSpPr>
        <p:sp>
          <p:nvSpPr>
            <p:cNvPr id="49" name="Google Shape;167;p2"/>
            <p:cNvSpPr/>
            <p:nvPr/>
          </p:nvSpPr>
          <p:spPr>
            <a:xfrm>
              <a:off x="48811" y="4366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7;p2"/>
            <p:cNvSpPr/>
            <p:nvPr/>
          </p:nvSpPr>
          <p:spPr>
            <a:xfrm>
              <a:off x="73250" y="5047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7;p2"/>
            <p:cNvSpPr/>
            <p:nvPr/>
          </p:nvSpPr>
          <p:spPr>
            <a:xfrm>
              <a:off x="-1862401" y="6870139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8;p2"/>
            <p:cNvSpPr/>
            <p:nvPr/>
          </p:nvSpPr>
          <p:spPr>
            <a:xfrm>
              <a:off x="-1648281" y="6912916"/>
              <a:ext cx="918262" cy="48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дней </a:t>
              </a:r>
              <a:b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 неделю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"/>
          <p:cNvGrpSpPr/>
          <p:nvPr/>
        </p:nvGrpSpPr>
        <p:grpSpPr>
          <a:xfrm>
            <a:off x="3816937" y="3014263"/>
            <a:ext cx="1659527" cy="649402"/>
            <a:chOff x="4257825" y="2050182"/>
            <a:chExt cx="1729787" cy="676895"/>
          </a:xfrm>
        </p:grpSpPr>
        <p:sp>
          <p:nvSpPr>
            <p:cNvPr id="174" name="Google Shape;174;p2"/>
            <p:cNvSpPr/>
            <p:nvPr/>
          </p:nvSpPr>
          <p:spPr>
            <a:xfrm>
              <a:off x="4257825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&gt;10500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78" name="Google Shape;178;p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66103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E74825"/>
                </a:solidFill>
              </a:rPr>
              <a:t>в том числе</a:t>
            </a:r>
            <a:endParaRPr sz="1050" b="1" dirty="0">
              <a:solidFill>
                <a:srgbClr val="E74825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32750" y="4803998"/>
            <a:ext cx="614476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46" name="Google Shape;146;p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975800"/>
            <a:ext cx="527490" cy="531205"/>
          </a:xfrm>
          <a:prstGeom prst="rect">
            <a:avLst/>
          </a:prstGeom>
        </p:spPr>
      </p:pic>
      <p:sp>
        <p:nvSpPr>
          <p:cNvPr id="83" name="object 27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dirty="0">
                <a:solidFill>
                  <a:srgbClr val="561C0E"/>
                </a:solidFill>
              </a:rPr>
              <a:t>флагманских офисов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spc="-30" dirty="0">
                <a:solidFill>
                  <a:srgbClr val="561C0E"/>
                </a:solidFill>
              </a:rPr>
              <a:t>ЦАО, ЮЗАО, </a:t>
            </a:r>
            <a:r>
              <a:rPr lang="ru-RU" sz="1200" spc="-40" dirty="0">
                <a:solidFill>
                  <a:srgbClr val="561C0E"/>
                </a:solidFill>
              </a:rPr>
              <a:t>ЮАО,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ВАО, ЮВАО, САО</a:t>
            </a:r>
          </a:p>
        </p:txBody>
      </p:sp>
      <p:sp>
        <p:nvSpPr>
          <p:cNvPr id="84" name="object 27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spc="-40" dirty="0">
                <a:solidFill>
                  <a:srgbClr val="561C0E"/>
                </a:solidFill>
              </a:rPr>
              <a:t>Дворец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на ВДНХ</a:t>
            </a:r>
          </a:p>
        </p:txBody>
      </p:sp>
      <p:sp>
        <p:nvSpPr>
          <p:cNvPr id="88" name="Google Shape;164;p2"/>
          <p:cNvSpPr txBox="1"/>
          <p:nvPr/>
        </p:nvSpPr>
        <p:spPr>
          <a:xfrm>
            <a:off x="684628" y="3044242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ЦЕНТРЫ</a:t>
            </a:r>
          </a:p>
        </p:txBody>
      </p:sp>
      <p:sp>
        <p:nvSpPr>
          <p:cNvPr id="93" name="Google Shape;169;p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95" name="Google Shape;146;p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46;p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46;p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05958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 smtClean="0"/>
              <a:t>госуслуг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267494"/>
            <a:ext cx="603041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23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20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3"/>
          <p:cNvSpPr>
            <a:spLocks noGrp="1" noEditPoints="1"/>
          </p:cNvSpPr>
          <p:nvPr>
            <p:ph type="body" idx="4294967295"/>
          </p:nvPr>
        </p:nvSpPr>
        <p:spPr>
          <a:xfrm>
            <a:off x="559978" y="2398213"/>
            <a:ext cx="2037855" cy="18864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9700" indent="0" defTabSz="914400">
              <a:spcBef>
                <a:spcPts val="600"/>
              </a:spcBef>
              <a:buNone/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</a:t>
            </a:r>
            <a:r>
              <a:rPr lang="ru-RU" b="0" cap="none" dirty="0" smtClean="0">
                <a:solidFill>
                  <a:schemeClr val="bg1"/>
                </a:solidFill>
              </a:rPr>
              <a:t>интересов</a:t>
            </a:r>
            <a:endParaRPr lang="ru-RU" b="0" cap="none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2355726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более 10 тысяч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</a:t>
            </a:r>
            <a:r>
              <a:rPr lang="ru-RU" sz="1300" dirty="0"/>
              <a:t>—</a:t>
            </a:r>
            <a:r>
              <a:rPr lang="ru-RU" sz="1300" b="1" dirty="0">
                <a:solidFill>
                  <a:srgbClr val="E74825"/>
                </a:solidFill>
              </a:rPr>
              <a:t>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 smtClean="0"/>
              <a:t>Собянин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7494"/>
            <a:ext cx="2657594" cy="4227934"/>
          </a:xfrm>
          <a:prstGeom prst="rect">
            <a:avLst/>
          </a:prstGeom>
          <a:ln>
            <a:solidFill>
              <a:srgbClr val="F8F0E8"/>
            </a:solidFill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987824" y="4813324"/>
            <a:ext cx="504056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9"/>
          <p:cNvSpPr txBox="1">
            <a:spLocks noGrp="1"/>
          </p:cNvSpPr>
          <p:nvPr>
            <p:ph type="body" idx="1"/>
          </p:nvPr>
        </p:nvSpPr>
        <p:spPr>
          <a:xfrm>
            <a:off x="4355976" y="1995686"/>
            <a:ext cx="4425545" cy="218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b="1" dirty="0">
                <a:solidFill>
                  <a:schemeClr val="dk1"/>
                </a:solidFill>
              </a:rPr>
              <a:t>Тренеры Учебного центра </a:t>
            </a:r>
            <a:r>
              <a:rPr lang="ru-RU" dirty="0">
                <a:solidFill>
                  <a:schemeClr val="dk1"/>
                </a:solidFill>
              </a:rPr>
              <a:t>–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>
                <a:solidFill>
                  <a:schemeClr val="dk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  <a:endParaRPr dirty="0"/>
          </a:p>
          <a:p>
            <a:pPr marL="0" lvl="0" indent="0" algn="l" rtl="0">
              <a:lnSpc>
                <a:spcPts val="18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pic>
        <p:nvPicPr>
          <p:cNvPr id="731" name="Google Shape;7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771550"/>
            <a:ext cx="4172366" cy="371644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9"/>
          <p:cNvSpPr txBox="1"/>
          <p:nvPr/>
        </p:nvSpPr>
        <p:spPr>
          <a:xfrm>
            <a:off x="4355976" y="826595"/>
            <a:ext cx="4139762" cy="11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1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7" name="Google Shape;737;p19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1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987824" y="4813324"/>
            <a:ext cx="58818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76" y="2492170"/>
            <a:ext cx="1556916" cy="19753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777" name="Google Shape;777;p20"/>
          <p:cNvGrpSpPr/>
          <p:nvPr/>
        </p:nvGrpSpPr>
        <p:grpSpPr>
          <a:xfrm>
            <a:off x="328281" y="269554"/>
            <a:ext cx="1565834" cy="2083904"/>
            <a:chOff x="1809674" y="122028"/>
            <a:chExt cx="1812356" cy="2380422"/>
          </a:xfr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grpSpPr>
        <p:pic>
          <p:nvPicPr>
            <p:cNvPr id="778" name="Google Shape;778;p20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122028"/>
              <a:ext cx="1812356" cy="205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0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2179300"/>
              <a:ext cx="1811332" cy="323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Прямоугольник 39"/>
          <p:cNvSpPr/>
          <p:nvPr/>
        </p:nvSpPr>
        <p:spPr>
          <a:xfrm flipV="1">
            <a:off x="2286000" y="1995686"/>
            <a:ext cx="6606480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2275249" y="987575"/>
            <a:ext cx="239053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6"/>
          <p:cNvSpPr/>
          <p:nvPr/>
        </p:nvSpPr>
        <p:spPr>
          <a:xfrm>
            <a:off x="2563281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58981" y="3343896"/>
            <a:ext cx="307974" cy="3079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2948" y="2842996"/>
            <a:ext cx="360040" cy="360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6519" y="2249532"/>
            <a:ext cx="392899" cy="39422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536980" y="2139702"/>
            <a:ext cx="429667" cy="42966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48405" y="3848114"/>
            <a:ext cx="406817" cy="4068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3654" y="2643758"/>
            <a:ext cx="476319" cy="4763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813292" y="3826318"/>
            <a:ext cx="399353" cy="3993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7298" y="3322923"/>
            <a:ext cx="369031" cy="320812"/>
          </a:xfrm>
          <a:prstGeom prst="rect">
            <a:avLst/>
          </a:prstGeom>
        </p:spPr>
      </p:pic>
      <p:sp>
        <p:nvSpPr>
          <p:cNvPr id="51" name="Объект 6"/>
          <p:cNvSpPr/>
          <p:nvPr/>
        </p:nvSpPr>
        <p:spPr>
          <a:xfrm>
            <a:off x="3466403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Пульты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оценки качества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2" name="Объект 6"/>
          <p:cNvSpPr/>
          <p:nvPr/>
        </p:nvSpPr>
        <p:spPr>
          <a:xfrm>
            <a:off x="3466403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rgbClr val="561C0E"/>
                </a:solidFill>
              </a:rPr>
              <a:t>E-mail</a:t>
            </a:r>
            <a:r>
              <a:rPr lang="ru-RU" b="0" i="1" cap="none" dirty="0">
                <a:solidFill>
                  <a:srgbClr val="561C0E"/>
                </a:solidFill>
              </a:rPr>
              <a:t> </a:t>
            </a:r>
            <a:r>
              <a:rPr lang="en-US" b="0" i="1" cap="none" dirty="0">
                <a:solidFill>
                  <a:srgbClr val="561C0E"/>
                </a:solidFill>
              </a:rPr>
              <a:t>/</a:t>
            </a:r>
            <a:r>
              <a:rPr lang="ru-RU" b="0" i="1" cap="none" dirty="0">
                <a:solidFill>
                  <a:srgbClr val="561C0E"/>
                </a:solidFill>
              </a:rPr>
              <a:t> Почта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3" name="Объект 6"/>
          <p:cNvSpPr/>
          <p:nvPr/>
        </p:nvSpPr>
        <p:spPr>
          <a:xfrm>
            <a:off x="6281247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4" name="Объект 6"/>
          <p:cNvSpPr/>
          <p:nvPr/>
        </p:nvSpPr>
        <p:spPr>
          <a:xfrm>
            <a:off x="3466403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5" name="Объект 6"/>
          <p:cNvSpPr/>
          <p:nvPr/>
        </p:nvSpPr>
        <p:spPr>
          <a:xfrm>
            <a:off x="6281247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56" name="Объект 6"/>
          <p:cNvSpPr/>
          <p:nvPr/>
        </p:nvSpPr>
        <p:spPr>
          <a:xfrm>
            <a:off x="6281247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57" name="Объект 6"/>
          <p:cNvSpPr/>
          <p:nvPr/>
        </p:nvSpPr>
        <p:spPr>
          <a:xfrm>
            <a:off x="3466403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Горячая линия</a:t>
            </a:r>
          </a:p>
        </p:txBody>
      </p:sp>
      <p:sp>
        <p:nvSpPr>
          <p:cNvPr id="58" name="Объект 6"/>
          <p:cNvSpPr/>
          <p:nvPr/>
        </p:nvSpPr>
        <p:spPr>
          <a:xfrm>
            <a:off x="6281247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4700745" y="1062921"/>
            <a:ext cx="3681336" cy="663346"/>
            <a:chOff x="455909" y="2573064"/>
            <a:chExt cx="3681336" cy="66334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600" b="1" dirty="0">
                  <a:solidFill>
                    <a:srgbClr val="E74825"/>
                  </a:solidFill>
                </a:rPr>
                <a:t>97%</a:t>
              </a:r>
              <a:endParaRPr lang="ru-RU" sz="4600" dirty="0">
                <a:solidFill>
                  <a:srgbClr val="E74825"/>
                </a:solidFill>
              </a:endParaRPr>
            </a:p>
          </p:txBody>
        </p:sp>
        <p:sp>
          <p:nvSpPr>
            <p:cNvPr id="61" name="Объект 6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2279469" y="627534"/>
            <a:ext cx="6613011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196710" y="267494"/>
            <a:ext cx="5958408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821576" y="4813324"/>
            <a:ext cx="6093824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1"/>
          <p:cNvSpPr txBox="1">
            <a:spLocks noGrp="1"/>
          </p:cNvSpPr>
          <p:nvPr>
            <p:ph type="title"/>
          </p:nvPr>
        </p:nvSpPr>
        <p:spPr>
          <a:xfrm>
            <a:off x="5613018" y="1419622"/>
            <a:ext cx="2736304" cy="167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i="1" cap="none" dirty="0">
                <a:solidFill>
                  <a:schemeClr val="dk2"/>
                </a:solidFill>
              </a:rPr>
              <a:t>С заботой</a:t>
            </a:r>
            <a:br>
              <a:rPr lang="ru-RU" sz="2800" i="1" cap="none" dirty="0">
                <a:solidFill>
                  <a:schemeClr val="dk2"/>
                </a:solidFill>
              </a:rPr>
            </a:br>
            <a:r>
              <a:rPr lang="ru-RU" sz="2800" i="1" cap="none" dirty="0">
                <a:solidFill>
                  <a:schemeClr val="dk2"/>
                </a:solidFill>
              </a:rPr>
              <a:t>о жителях</a:t>
            </a:r>
            <a:endParaRPr dirty="0"/>
          </a:p>
        </p:txBody>
      </p:sp>
      <p:sp>
        <p:nvSpPr>
          <p:cNvPr id="787" name="Google Shape;787;p21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 rot="10800000" flipH="1">
            <a:off x="323528" y="1275606"/>
            <a:ext cx="5472608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3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196" name="Google Shape;196;p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25895"/>
            <a:ext cx="2845571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00" name="Google Shape;200;p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/>
          <p:nvPr/>
        </p:nvSpPr>
        <p:spPr>
          <a:xfrm>
            <a:off x="323528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1540598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981785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8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476969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4673" y="1419622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3928" y="1521054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12" name="Google Shape;212;p3"/>
          <p:cNvSpPr/>
          <p:nvPr/>
        </p:nvSpPr>
        <p:spPr>
          <a:xfrm>
            <a:off x="1346230" y="208976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96347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4655347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254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067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222" y="1538954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347614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797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71707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4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242" name="Google Shape;242;p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45" name="Google Shape;245;p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4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70662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2699792" y="3982578"/>
            <a:ext cx="1728192" cy="245356"/>
          </a:xfrm>
          <a:prstGeom prst="roundRect">
            <a:avLst>
              <a:gd name="adj" fmla="val 16667"/>
            </a:avLst>
          </a:prstGeom>
          <a:solidFill>
            <a:srgbClr val="E2C2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5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85" name="Google Shape;285;p5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286" name="Google Shape;286;p5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подарок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кофе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8" name="Google Shape;2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"/>
          <p:cNvSpPr txBox="1"/>
          <p:nvPr/>
        </p:nvSpPr>
        <p:spPr>
          <a:xfrm>
            <a:off x="2699792" y="3723878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"/>
          <p:cNvSpPr txBox="1"/>
          <p:nvPr/>
        </p:nvSpPr>
        <p:spPr>
          <a:xfrm>
            <a:off x="2699792" y="336383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2771800" y="4011910"/>
            <a:ext cx="172819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C0E"/>
              </a:buClr>
              <a:buSzPts val="1200"/>
              <a:buFont typeface="Arial"/>
              <a:buNone/>
            </a:pPr>
            <a:r>
              <a:rPr lang="ru-RU" sz="12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&lt; 1% посетителей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294" name="Google Shape;294;p5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2" name="Google Shape;30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5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711849" y="4803998"/>
            <a:ext cx="618063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58023"/>
              </p:ext>
            </p:extLst>
          </p:nvPr>
        </p:nvGraphicFramePr>
        <p:xfrm>
          <a:off x="528898" y="95651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6" name="Google Shape;326;p6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327" name="Google Shape;327;p6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6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5204" y="965496"/>
            <a:ext cx="954890" cy="89583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7386" y="987574"/>
            <a:ext cx="974110" cy="91318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37" y="3340916"/>
            <a:ext cx="1000837" cy="93824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532" y="1010496"/>
            <a:ext cx="974110" cy="91318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764" y="2139702"/>
            <a:ext cx="974110" cy="91318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6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7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89" name="TextBox 109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95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5308" y="2283718"/>
            <a:ext cx="907710" cy="85093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28327" y="3438647"/>
            <a:ext cx="912170" cy="85576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3507854"/>
            <a:ext cx="897295" cy="841175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2251840"/>
            <a:ext cx="955750" cy="895974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2627784" y="4803998"/>
            <a:ext cx="62646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/>
          <p:nvPr/>
        </p:nvSpPr>
        <p:spPr>
          <a:xfrm rot="10800000" flipH="1">
            <a:off x="294764" y="3273084"/>
            <a:ext cx="8598784" cy="132236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 rot="10800000" flipH="1">
            <a:off x="294765" y="1018766"/>
            <a:ext cx="8598087" cy="186440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/>
          <p:nvPr/>
        </p:nvSpPr>
        <p:spPr>
          <a:xfrm rot="10800000" flipH="1">
            <a:off x="2226066" y="873972"/>
            <a:ext cx="6667482" cy="51131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294765" y="800137"/>
            <a:ext cx="178794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492766" y="85596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 rot="10800000" flipH="1">
            <a:off x="2720241" y="3143706"/>
            <a:ext cx="6173307" cy="4904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294764" y="2988068"/>
            <a:ext cx="231209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"/>
          <p:cNvSpPr txBox="1"/>
          <p:nvPr/>
        </p:nvSpPr>
        <p:spPr>
          <a:xfrm>
            <a:off x="497455" y="3057965"/>
            <a:ext cx="2167585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Новые услуги в центрах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7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p7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2021 год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"/>
          <p:cNvSpPr/>
          <p:nvPr/>
        </p:nvSpPr>
        <p:spPr>
          <a:xfrm>
            <a:off x="521127" y="4666582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</a:t>
            </a:r>
            <a:r>
              <a:rPr lang="ru-RU" sz="1000" b="1" i="1">
                <a:solidFill>
                  <a:srgbClr val="E74825"/>
                </a:solidFill>
              </a:rPr>
              <a:t>1</a:t>
            </a: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304134" y="3526095"/>
            <a:ext cx="4235041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Консульская легализация документов;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Удостоверение подлинности подписи нотариуса и оттиска его печати при легализации документов, представляемых физическими и юридическими лицами в компетентные органы иностранных государств;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521122" y="1608030"/>
            <a:ext cx="262564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информации жилищного учета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7"/>
          <p:cNvGrpSpPr/>
          <p:nvPr/>
        </p:nvGrpSpPr>
        <p:grpSpPr>
          <a:xfrm>
            <a:off x="521122" y="1216964"/>
            <a:ext cx="2170496" cy="420300"/>
            <a:chOff x="5862393" y="3229521"/>
            <a:chExt cx="2170496" cy="420300"/>
          </a:xfrm>
        </p:grpSpPr>
        <p:sp>
          <p:nvSpPr>
            <p:cNvPr id="372" name="Google Shape;372;p7"/>
            <p:cNvSpPr txBox="1"/>
            <p:nvPr/>
          </p:nvSpPr>
          <p:spPr>
            <a:xfrm>
              <a:off x="5862393" y="3229521"/>
              <a:ext cx="890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1,9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11386" y="3365965"/>
              <a:ext cx="152150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7"/>
          <p:cNvSpPr txBox="1"/>
          <p:nvPr/>
        </p:nvSpPr>
        <p:spPr>
          <a:xfrm>
            <a:off x="521122" y="2409534"/>
            <a:ext cx="195118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Оформление </a:t>
            </a:r>
            <a:r>
              <a:rPr lang="ru-RU" sz="1100" b="0" i="0" u="none" strike="noStrike" cap="none" dirty="0" err="1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соцкарты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7"/>
          <p:cNvGrpSpPr/>
          <p:nvPr/>
        </p:nvGrpSpPr>
        <p:grpSpPr>
          <a:xfrm>
            <a:off x="521122" y="2030208"/>
            <a:ext cx="2062644" cy="420308"/>
            <a:chOff x="5862393" y="3896889"/>
            <a:chExt cx="2062644" cy="420308"/>
          </a:xfrm>
        </p:grpSpPr>
        <p:sp>
          <p:nvSpPr>
            <p:cNvPr id="376" name="Google Shape;376;p7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1,8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18226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7"/>
          <p:cNvSpPr txBox="1"/>
          <p:nvPr/>
        </p:nvSpPr>
        <p:spPr>
          <a:xfrm>
            <a:off x="2835392" y="1608030"/>
            <a:ext cx="346153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Р</a:t>
            </a:r>
            <a:r>
              <a:rPr lang="ru-RU" sz="1100" b="0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егистрационный 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учет граждан РФ по месту пребывания и по месту жительства в пределах РФ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7"/>
          <p:cNvGrpSpPr/>
          <p:nvPr/>
        </p:nvGrpSpPr>
        <p:grpSpPr>
          <a:xfrm>
            <a:off x="2835393" y="1212672"/>
            <a:ext cx="2294625" cy="421800"/>
            <a:chOff x="5862393" y="4422296"/>
            <a:chExt cx="2294625" cy="421800"/>
          </a:xfrm>
        </p:grpSpPr>
        <p:sp>
          <p:nvSpPr>
            <p:cNvPr id="380" name="Google Shape;380;p7"/>
            <p:cNvSpPr txBox="1"/>
            <p:nvPr/>
          </p:nvSpPr>
          <p:spPr>
            <a:xfrm>
              <a:off x="5862393" y="4422296"/>
              <a:ext cx="8685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</a:t>
              </a:r>
              <a:r>
                <a:rPr lang="ru-RU" sz="2800" b="1">
                  <a:solidFill>
                    <a:srgbClr val="E74825"/>
                  </a:solidFill>
                </a:rPr>
                <a:t>8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547340" y="4558594"/>
              <a:ext cx="160967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7"/>
          <p:cNvSpPr txBox="1"/>
          <p:nvPr/>
        </p:nvSpPr>
        <p:spPr>
          <a:xfrm>
            <a:off x="6448475" y="1608030"/>
            <a:ext cx="1951184" cy="40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Выдача, замена паспортов гражданина РФ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7"/>
          <p:cNvGrpSpPr/>
          <p:nvPr/>
        </p:nvGrpSpPr>
        <p:grpSpPr>
          <a:xfrm>
            <a:off x="6454071" y="1210541"/>
            <a:ext cx="2244452" cy="421800"/>
            <a:chOff x="5862393" y="3229521"/>
            <a:chExt cx="2244452" cy="421800"/>
          </a:xfrm>
        </p:grpSpPr>
        <p:sp>
          <p:nvSpPr>
            <p:cNvPr id="384" name="Google Shape;384;p7"/>
            <p:cNvSpPr txBox="1"/>
            <p:nvPr/>
          </p:nvSpPr>
          <p:spPr>
            <a:xfrm>
              <a:off x="5862393" y="3229521"/>
              <a:ext cx="881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747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611172" y="3372387"/>
              <a:ext cx="149567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7"/>
          <p:cNvSpPr txBox="1"/>
          <p:nvPr/>
        </p:nvSpPr>
        <p:spPr>
          <a:xfrm>
            <a:off x="2837624" y="2423601"/>
            <a:ext cx="3197415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из реестра недвижимости (ЕГРН)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7"/>
          <p:cNvGrpSpPr/>
          <p:nvPr/>
        </p:nvGrpSpPr>
        <p:grpSpPr>
          <a:xfrm>
            <a:off x="2835392" y="2030208"/>
            <a:ext cx="2161864" cy="421800"/>
            <a:chOff x="5862393" y="3229521"/>
            <a:chExt cx="2161864" cy="421800"/>
          </a:xfrm>
        </p:grpSpPr>
        <p:sp>
          <p:nvSpPr>
            <p:cNvPr id="388" name="Google Shape;388;p7"/>
            <p:cNvSpPr txBox="1"/>
            <p:nvPr/>
          </p:nvSpPr>
          <p:spPr>
            <a:xfrm>
              <a:off x="5862393" y="3229521"/>
              <a:ext cx="920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1,1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538657" y="3361201"/>
              <a:ext cx="1485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млн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sym typeface="Arial"/>
                </a:rPr>
                <a:t> обращений</a:t>
              </a:r>
              <a:endParaRPr sz="1200" b="1" i="0" u="none" strike="noStrike" cap="none" dirty="0">
                <a:solidFill>
                  <a:srgbClr val="F04C30"/>
                </a:solidFill>
                <a:sym typeface="Arial"/>
              </a:endParaRPr>
            </a:p>
          </p:txBody>
        </p:sp>
      </p:grpSp>
      <p:sp>
        <p:nvSpPr>
          <p:cNvPr id="390" name="Google Shape;390;p7"/>
          <p:cNvSpPr txBox="1"/>
          <p:nvPr/>
        </p:nvSpPr>
        <p:spPr>
          <a:xfrm>
            <a:off x="6452793" y="2423601"/>
            <a:ext cx="1951184" cy="2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Услуги ЗАГС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7"/>
          <p:cNvGrpSpPr/>
          <p:nvPr/>
        </p:nvGrpSpPr>
        <p:grpSpPr>
          <a:xfrm>
            <a:off x="6444760" y="2030208"/>
            <a:ext cx="2216249" cy="421800"/>
            <a:chOff x="5862393" y="3229521"/>
            <a:chExt cx="2216249" cy="421800"/>
          </a:xfrm>
        </p:grpSpPr>
        <p:sp>
          <p:nvSpPr>
            <p:cNvPr id="392" name="Google Shape;392;p7"/>
            <p:cNvSpPr txBox="1"/>
            <p:nvPr/>
          </p:nvSpPr>
          <p:spPr>
            <a:xfrm>
              <a:off x="5862393" y="3229521"/>
              <a:ext cx="9039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547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608643" y="3363201"/>
              <a:ext cx="146999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7"/>
          <p:cNvSpPr/>
          <p:nvPr/>
        </p:nvSpPr>
        <p:spPr>
          <a:xfrm>
            <a:off x="4473527" y="3290781"/>
            <a:ext cx="4625275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Прием заявления о гибели или уничтожении объекта налогообложения по транспортному налогу;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Признание садового дома жилым домом и жилого дома садовым;</a:t>
            </a:r>
            <a:endParaRPr sz="1100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Проставление </a:t>
            </a:r>
            <a:r>
              <a:rPr lang="ru-RU" sz="1100" dirty="0" err="1">
                <a:solidFill>
                  <a:srgbClr val="561C0E"/>
                </a:solidFill>
              </a:rPr>
              <a:t>апостиля</a:t>
            </a:r>
            <a:r>
              <a:rPr lang="ru-RU" sz="1100" dirty="0">
                <a:solidFill>
                  <a:srgbClr val="561C0E"/>
                </a:solidFill>
              </a:rPr>
              <a:t> на российских официальных документах, подлежащих вывозу за пределы территории Российской Федерации.</a:t>
            </a:r>
            <a:endParaRPr sz="1100" dirty="0">
              <a:solidFill>
                <a:srgbClr val="561C0E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959429" y="4803998"/>
            <a:ext cx="693305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116" y="1110708"/>
            <a:ext cx="1368152" cy="1368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8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403" name="Google Shape;403;p8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5" name="Google Shape;405;p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77" y="1167106"/>
            <a:ext cx="1190036" cy="119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5844" y="2994597"/>
            <a:ext cx="1342852" cy="84599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"/>
          <p:cNvSpPr txBox="1"/>
          <p:nvPr/>
        </p:nvSpPr>
        <p:spPr>
          <a:xfrm>
            <a:off x="6429284" y="2635482"/>
            <a:ext cx="2505272" cy="1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Замена и выдача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российских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национальных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удостоверений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международных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удостоверений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 том числе в день обращения </a:t>
            </a:r>
            <a:b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6429285" y="1380301"/>
            <a:ext cx="1928026" cy="73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2048854" y="3085205"/>
            <a:ext cx="2145126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Регистрация рождения, рождения с установлением отцовства</a:t>
            </a:r>
            <a:r>
              <a:rPr lang="ru-RU" sz="1200" b="1" dirty="0">
                <a:solidFill>
                  <a:srgbClr val="623B2A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,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регистрация смерти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, заключение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расторжение брака,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/>
              </a:rPr>
              <a:t>выдача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повторных свидетельств (справ</a:t>
            </a:r>
            <a:r>
              <a:rPr lang="ru-RU" sz="1200" b="1" dirty="0">
                <a:solidFill>
                  <a:srgbClr val="623B2A"/>
                </a:solidFill>
              </a:rPr>
              <a:t>ок) об актах гражданского состояния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10" name="Google Shape;410;p8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97" y="2826726"/>
            <a:ext cx="817100" cy="11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8"/>
          <p:cNvSpPr txBox="1"/>
          <p:nvPr/>
        </p:nvSpPr>
        <p:spPr>
          <a:xfrm>
            <a:off x="2048851" y="1558069"/>
            <a:ext cx="2446524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Регистрация прав на объекты недвижимости по России </a:t>
            </a:r>
            <a:b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(во Дворце </a:t>
            </a:r>
            <a:r>
              <a:rPr lang="ru-RU" sz="1200" b="0" i="0" u="none" strike="noStrike" cap="none" dirty="0" err="1">
                <a:solidFill>
                  <a:srgbClr val="623B2A"/>
                </a:solidFill>
                <a:sym typeface="Arial"/>
              </a:rPr>
              <a:t>госуслуг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 и в </a:t>
            </a:r>
            <a:r>
              <a:rPr lang="ru-RU" sz="1200" dirty="0">
                <a:solidFill>
                  <a:srgbClr val="623B2A"/>
                </a:solidFill>
              </a:rPr>
              <a:t>центре </a:t>
            </a:r>
            <a:r>
              <a:rPr lang="ru-RU" sz="1200" dirty="0" err="1">
                <a:solidFill>
                  <a:srgbClr val="623B2A"/>
                </a:solidFill>
              </a:rPr>
              <a:t>госуслуг</a:t>
            </a:r>
            <a:r>
              <a:rPr lang="ru-RU" sz="1200" dirty="0">
                <a:solidFill>
                  <a:srgbClr val="623B2A"/>
                </a:solidFill>
              </a:rPr>
              <a:t> 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по работе с крупными застройщиками и госструктурами)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8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8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503" y="1012614"/>
            <a:ext cx="8566753" cy="64760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Google Shape;425;p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9"/>
          <p:cNvSpPr/>
          <p:nvPr/>
        </p:nvSpPr>
        <p:spPr>
          <a:xfrm>
            <a:off x="435421" y="1973021"/>
            <a:ext cx="8422510" cy="270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В связи с угрозой распространения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COVID-19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были приняты меры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по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снижению необходимости личного обращения граждан в центры </a:t>
            </a:r>
            <a:r>
              <a:rPr lang="ru-RU" b="1" i="0" u="none" strike="noStrike" cap="none" dirty="0" err="1">
                <a:solidFill>
                  <a:srgbClr val="E74825"/>
                </a:solidFill>
                <a:sym typeface="Arial"/>
              </a:rPr>
              <a:t>госуслуг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:</a:t>
            </a:r>
            <a:endParaRPr b="0" i="0" u="none" strike="noStrike" cap="none" dirty="0">
              <a:solidFill>
                <a:srgbClr val="E74825"/>
              </a:solidFill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период с 1 апреля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2020 года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по 1 апреля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2021-й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субсидия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предоставлялась на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новый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6-месячный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срок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в том же размере в </a:t>
            </a:r>
            <a:r>
              <a:rPr lang="ru-RU" b="0" i="0" u="none" strike="noStrike" cap="none" dirty="0" err="1">
                <a:solidFill>
                  <a:srgbClr val="623B2A"/>
                </a:solidFill>
                <a:sym typeface="Arial"/>
              </a:rPr>
              <a:t>беззаявительном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порядке с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последующим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перерасчетом;</a:t>
            </a: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  <a:p>
            <a:pPr marL="171450" indent="-171450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в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период с 1 марта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2020 года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по 1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марта 2022-й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автоматическом режиме продлены меры социальной поддержки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на оплату за жилищно-коммунальные услуги лицам, признанным инвалидами путем автоматического продления ранее установленной группы </a:t>
            </a:r>
            <a:r>
              <a:rPr lang="ru-RU" dirty="0">
                <a:solidFill>
                  <a:srgbClr val="623B2A"/>
                </a:solidFill>
              </a:rPr>
              <a:t>инвалидности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на </a:t>
            </a:r>
            <a:r>
              <a:rPr lang="ru-RU" dirty="0">
                <a:solidFill>
                  <a:srgbClr val="623B2A"/>
                </a:solidFill>
              </a:rPr>
              <a:t>срок 6 месяцев и устанавливается с даты, до которой была установлена инвалидность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при </a:t>
            </a:r>
            <a:r>
              <a:rPr lang="ru-RU" dirty="0">
                <a:solidFill>
                  <a:srgbClr val="623B2A"/>
                </a:solidFill>
              </a:rPr>
              <a:t>предыдущем освидетельствовании.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19" y="267494"/>
            <a:ext cx="87893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50"/>
            </a:pPr>
            <a:r>
              <a:rPr lang="ru-RU" sz="1500" b="1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  <a:endParaRPr lang="ru-RU" sz="15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07899" y="4803998"/>
            <a:ext cx="623882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oogle Shape;203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761" y="4589833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"/>
          <p:cNvSpPr/>
          <p:nvPr/>
        </p:nvSpPr>
        <p:spPr>
          <a:xfrm>
            <a:off x="507429" y="1178491"/>
            <a:ext cx="85063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600"/>
            </a:pP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Центры </a:t>
            </a:r>
            <a:r>
              <a:rPr lang="ru-RU" sz="1800" b="1" i="0" u="none" strike="noStrike" cap="none" dirty="0" err="1">
                <a:solidFill>
                  <a:schemeClr val="bg1"/>
                </a:solidFill>
                <a:sym typeface="Arial"/>
              </a:rPr>
              <a:t>госуслуг</a:t>
            </a: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 производят начисления </a:t>
            </a:r>
            <a:r>
              <a:rPr lang="ru-RU" sz="1800" b="1" dirty="0">
                <a:solidFill>
                  <a:schemeClr val="bg1"/>
                </a:solidFill>
              </a:rPr>
              <a:t>по &gt;4 млн лицевых счетов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2106</Words>
  <Application>Microsoft Office PowerPoint</Application>
  <PresentationFormat>Экран (16:9)</PresentationFormat>
  <Paragraphs>315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</dc:creator>
  <cp:lastModifiedBy>Леонова Татьяна Юрьевна</cp:lastModifiedBy>
  <cp:revision>64</cp:revision>
  <dcterms:created xsi:type="dcterms:W3CDTF">2013-12-20T10:21:15Z</dcterms:created>
  <dcterms:modified xsi:type="dcterms:W3CDTF">2022-02-17T04:22:17Z</dcterms:modified>
</cp:coreProperties>
</file>