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tags/tag10.xml" ContentType="application/vnd.openxmlformats-officedocument.presentationml.tag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8"/>
  </p:notesMasterIdLst>
  <p:sldIdLst>
    <p:sldId id="256" r:id="rId2"/>
    <p:sldId id="257" r:id="rId3"/>
    <p:sldId id="338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37" r:id="rId13"/>
    <p:sldId id="258" r:id="rId14"/>
    <p:sldId id="339" r:id="rId15"/>
    <p:sldId id="259" r:id="rId16"/>
    <p:sldId id="340" r:id="rId17"/>
    <p:sldId id="341" r:id="rId18"/>
    <p:sldId id="342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35" r:id="rId2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600"/>
    <a:srgbClr val="003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1367" autoAdjust="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746" y="-5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ts\&#1052;&#1042;&#1040;_&#1040;&#1083;&#1084;&#1072;&#1090;&#1099;\&#1056;&#1072;&#1073;&#1086;&#1090;&#1099;_2017\&#1044;&#1077;&#1090;&#1089;&#1082;&#1072;&#1103;_&#1087;&#1086;&#1083;&#1080;&#1082;&#1083;&#1080;&#1085;&#1080;&#1082;&#1072;\&#1044;&#1080;&#1072;&#1075;&#1088;&#1072;&#1084;&#1084;&#1099;%20&#1082;%20&#1087;&#1088;&#1077;&#1079;&#1077;&#1085;&#1090;&#1072;&#1094;&#1080;&#108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ts\&#1052;&#1042;&#1040;_&#1040;&#1083;&#1084;&#1072;&#1090;&#1099;\&#1056;&#1072;&#1073;&#1086;&#1090;&#1099;_2017\&#1044;&#1077;&#1090;&#1089;&#1082;&#1072;&#1103;_&#1087;&#1086;&#1083;&#1080;&#1082;&#1083;&#1080;&#1085;&#1080;&#1082;&#1072;\&#1044;&#1080;&#1072;&#1075;&#1088;&#1072;&#1084;&#1084;&#1099;%20&#1082;%20&#1087;&#1088;&#1077;&#1079;&#1077;&#1085;&#1090;&#1072;&#1094;&#1080;&#1080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Documets\&#1052;&#1042;&#1040;_&#1040;&#1083;&#1084;&#1072;&#1090;&#1099;\&#1056;&#1072;&#1073;&#1086;&#1090;&#1099;_2017\&#1044;&#1077;&#1090;&#1089;&#1082;&#1072;&#1103;_&#1087;&#1086;&#1083;&#1080;&#1082;&#1083;&#1080;&#1085;&#1080;&#1082;&#1072;\&#1044;&#1080;&#1072;&#1075;&#1088;&#1072;&#1084;&#1084;&#1099;%20&#1082;%20&#1087;&#1088;&#1077;&#1079;&#1077;&#1085;&#1090;&#1072;&#1094;&#1080;&#1080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User\Desktop\&#1050;&#1085;&#1080;&#1075;&#1072;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2016</c:v>
          </c:tx>
          <c:spPr>
            <a:solidFill>
              <a:srgbClr val="F3F907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Лист1!$D$22:$D$25</c:f>
              <c:strCache>
                <c:ptCount val="4"/>
                <c:pt idx="0">
                  <c:v>Дети -инвалиды</c:v>
                </c:pt>
                <c:pt idx="1">
                  <c:v>Беременные и кормящие</c:v>
                </c:pt>
                <c:pt idx="2">
                  <c:v>Многодетные семьи</c:v>
                </c:pt>
                <c:pt idx="3">
                  <c:v>Дети до 3-х лет</c:v>
                </c:pt>
              </c:strCache>
            </c:strRef>
          </c:cat>
          <c:val>
            <c:numRef>
              <c:f>Лист1!$E$22:$E$25</c:f>
              <c:numCache>
                <c:formatCode>General</c:formatCode>
                <c:ptCount val="4"/>
                <c:pt idx="0">
                  <c:v>334</c:v>
                </c:pt>
                <c:pt idx="1">
                  <c:v>3102</c:v>
                </c:pt>
                <c:pt idx="2">
                  <c:v>904</c:v>
                </c:pt>
                <c:pt idx="3">
                  <c:v>3312</c:v>
                </c:pt>
              </c:numCache>
            </c:numRef>
          </c:val>
        </c:ser>
        <c:ser>
          <c:idx val="1"/>
          <c:order val="1"/>
          <c:tx>
            <c:v>2017</c:v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  <a:bevelB prst="relaxedInset"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Лист1!$D$22:$D$25</c:f>
              <c:strCache>
                <c:ptCount val="4"/>
                <c:pt idx="0">
                  <c:v>Дети -инвалиды</c:v>
                </c:pt>
                <c:pt idx="1">
                  <c:v>Беременные и кормящие</c:v>
                </c:pt>
                <c:pt idx="2">
                  <c:v>Многодетные семьи</c:v>
                </c:pt>
                <c:pt idx="3">
                  <c:v>Дети до 3-х лет</c:v>
                </c:pt>
              </c:strCache>
            </c:strRef>
          </c:cat>
          <c:val>
            <c:numRef>
              <c:f>Лист1!$F$22:$F$25</c:f>
              <c:numCache>
                <c:formatCode>General</c:formatCode>
                <c:ptCount val="4"/>
                <c:pt idx="0">
                  <c:v>352</c:v>
                </c:pt>
                <c:pt idx="1">
                  <c:v>3657</c:v>
                </c:pt>
                <c:pt idx="2">
                  <c:v>1011</c:v>
                </c:pt>
                <c:pt idx="3">
                  <c:v>3553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8"/>
        <c:axId val="97533440"/>
        <c:axId val="84726848"/>
      </c:barChart>
      <c:catAx>
        <c:axId val="97533440"/>
        <c:scaling>
          <c:orientation val="minMax"/>
        </c:scaling>
        <c:delete val="0"/>
        <c:axPos val="b"/>
        <c:majorTickMark val="out"/>
        <c:minorTickMark val="none"/>
        <c:tickLblPos val="nextTo"/>
        <c:crossAx val="84726848"/>
        <c:crosses val="autoZero"/>
        <c:auto val="1"/>
        <c:lblAlgn val="ctr"/>
        <c:lblOffset val="100"/>
        <c:noMultiLvlLbl val="0"/>
      </c:catAx>
      <c:valAx>
        <c:axId val="84726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533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613735783027115E-2"/>
          <c:y val="0.25768215319665183"/>
          <c:w val="0.76840135608048998"/>
          <c:h val="0.65364271571767529"/>
        </c:manualLayout>
      </c:layout>
      <c:barChart>
        <c:barDir val="col"/>
        <c:grouping val="clustered"/>
        <c:varyColors val="0"/>
        <c:ser>
          <c:idx val="0"/>
          <c:order val="0"/>
          <c:tx>
            <c:v>2016</c:v>
          </c:tx>
          <c:spPr>
            <a:solidFill>
              <a:srgbClr val="F3F907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Лист1!$D$2:$D$5</c:f>
              <c:strCache>
                <c:ptCount val="4"/>
                <c:pt idx="0">
                  <c:v>084</c:v>
                </c:pt>
                <c:pt idx="1">
                  <c:v>703</c:v>
                </c:pt>
                <c:pt idx="2">
                  <c:v>713</c:v>
                </c:pt>
                <c:pt idx="3">
                  <c:v>702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105</c:v>
                </c:pt>
                <c:pt idx="1">
                  <c:v>49</c:v>
                </c:pt>
                <c:pt idx="2">
                  <c:v>33</c:v>
                </c:pt>
                <c:pt idx="3">
                  <c:v>53</c:v>
                </c:pt>
              </c:numCache>
            </c:numRef>
          </c:val>
        </c:ser>
        <c:ser>
          <c:idx val="1"/>
          <c:order val="1"/>
          <c:tx>
            <c:v>2017</c:v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  <a:bevelB prst="relaxedInset"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Лист1!$D$2:$D$5</c:f>
              <c:strCache>
                <c:ptCount val="4"/>
                <c:pt idx="0">
                  <c:v>084</c:v>
                </c:pt>
                <c:pt idx="1">
                  <c:v>703</c:v>
                </c:pt>
                <c:pt idx="2">
                  <c:v>713</c:v>
                </c:pt>
                <c:pt idx="3">
                  <c:v>702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91</c:v>
                </c:pt>
                <c:pt idx="1">
                  <c:v>64</c:v>
                </c:pt>
                <c:pt idx="2">
                  <c:v>42</c:v>
                </c:pt>
                <c:pt idx="3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457664"/>
        <c:axId val="84728576"/>
      </c:barChart>
      <c:catAx>
        <c:axId val="9745766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84728576"/>
        <c:crosses val="autoZero"/>
        <c:auto val="1"/>
        <c:lblAlgn val="ctr"/>
        <c:lblOffset val="100"/>
        <c:noMultiLvlLbl val="0"/>
      </c:catAx>
      <c:valAx>
        <c:axId val="84728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457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859348384551544E-2"/>
          <c:y val="0.20461413211151527"/>
          <c:w val="0.75180223626392717"/>
          <c:h val="0.59966829004668176"/>
        </c:manualLayout>
      </c:layout>
      <c:barChart>
        <c:barDir val="col"/>
        <c:grouping val="clustered"/>
        <c:varyColors val="0"/>
        <c:ser>
          <c:idx val="0"/>
          <c:order val="0"/>
          <c:tx>
            <c:v>2016</c:v>
          </c:tx>
          <c:spPr>
            <a:solidFill>
              <a:srgbClr val="F3F907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Лист1!$D$40:$D$43</c:f>
              <c:strCache>
                <c:ptCount val="4"/>
                <c:pt idx="0">
                  <c:v>Дети -инвалиды</c:v>
                </c:pt>
                <c:pt idx="1">
                  <c:v>Беременные и кормящие</c:v>
                </c:pt>
                <c:pt idx="2">
                  <c:v>Многодетные семьи</c:v>
                </c:pt>
                <c:pt idx="3">
                  <c:v>Дети до 3-х лет</c:v>
                </c:pt>
              </c:strCache>
            </c:strRef>
          </c:cat>
          <c:val>
            <c:numRef>
              <c:f>Лист1!$E$40:$E$43</c:f>
              <c:numCache>
                <c:formatCode>General</c:formatCode>
                <c:ptCount val="4"/>
                <c:pt idx="0">
                  <c:v>58</c:v>
                </c:pt>
                <c:pt idx="1">
                  <c:v>989</c:v>
                </c:pt>
                <c:pt idx="2">
                  <c:v>192</c:v>
                </c:pt>
                <c:pt idx="3">
                  <c:v>616</c:v>
                </c:pt>
              </c:numCache>
            </c:numRef>
          </c:val>
        </c:ser>
        <c:ser>
          <c:idx val="1"/>
          <c:order val="1"/>
          <c:tx>
            <c:v>2017</c:v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  <a:bevelB prst="relaxedInset"/>
            </a:sp3d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213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Лист1!$D$40:$D$43</c:f>
              <c:strCache>
                <c:ptCount val="4"/>
                <c:pt idx="0">
                  <c:v>Дети -инвалиды</c:v>
                </c:pt>
                <c:pt idx="1">
                  <c:v>Беременные и кормящие</c:v>
                </c:pt>
                <c:pt idx="2">
                  <c:v>Многодетные семьи</c:v>
                </c:pt>
                <c:pt idx="3">
                  <c:v>Дети до 3-х лет</c:v>
                </c:pt>
              </c:strCache>
            </c:strRef>
          </c:cat>
          <c:val>
            <c:numRef>
              <c:f>Лист1!$F$40:$F$43</c:f>
              <c:numCache>
                <c:formatCode>General</c:formatCode>
                <c:ptCount val="4"/>
                <c:pt idx="0">
                  <c:v>75</c:v>
                </c:pt>
                <c:pt idx="1">
                  <c:v>1061</c:v>
                </c:pt>
                <c:pt idx="2">
                  <c:v>213</c:v>
                </c:pt>
                <c:pt idx="3">
                  <c:v>673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8"/>
        <c:axId val="97458176"/>
        <c:axId val="96478336"/>
      </c:barChart>
      <c:catAx>
        <c:axId val="97458176"/>
        <c:scaling>
          <c:orientation val="minMax"/>
        </c:scaling>
        <c:delete val="0"/>
        <c:axPos val="b"/>
        <c:majorTickMark val="out"/>
        <c:minorTickMark val="none"/>
        <c:tickLblPos val="nextTo"/>
        <c:crossAx val="96478336"/>
        <c:crosses val="autoZero"/>
        <c:auto val="1"/>
        <c:lblAlgn val="ctr"/>
        <c:lblOffset val="100"/>
        <c:noMultiLvlLbl val="0"/>
      </c:catAx>
      <c:valAx>
        <c:axId val="96478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458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'Динамика услуг'!$A$2</c:f>
              <c:strCache>
                <c:ptCount val="1"/>
                <c:pt idx="0">
                  <c:v>Приемы и консультации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Pt>
            <c:idx val="0"/>
            <c:marker>
              <c:spPr>
                <a:ln>
                  <a:solidFill>
                    <a:srgbClr val="FFFF00"/>
                  </a:solidFill>
                </a:ln>
              </c:spPr>
            </c:marker>
            <c:bubble3D val="0"/>
          </c:dPt>
          <c:dPt>
            <c:idx val="1"/>
            <c:marker>
              <c:spPr>
                <a:ln>
                  <a:solidFill>
                    <a:srgbClr val="FFFF00"/>
                  </a:solidFill>
                </a:ln>
              </c:spPr>
            </c:marker>
            <c:bubble3D val="0"/>
          </c:dPt>
          <c:dPt>
            <c:idx val="2"/>
            <c:marker>
              <c:spPr>
                <a:ln>
                  <a:solidFill>
                    <a:srgbClr val="FFFF00"/>
                  </a:solidFill>
                </a:ln>
              </c:spPr>
            </c:marker>
            <c:bubble3D val="0"/>
          </c:dPt>
          <c:dPt>
            <c:idx val="3"/>
            <c:marker>
              <c:spPr>
                <a:ln>
                  <a:solidFill>
                    <a:srgbClr val="FFFF00"/>
                  </a:solidFill>
                </a:ln>
              </c:spPr>
            </c:marker>
            <c:bubble3D val="0"/>
          </c:dPt>
          <c:dPt>
            <c:idx val="4"/>
            <c:marker>
              <c:spPr>
                <a:ln>
                  <a:solidFill>
                    <a:srgbClr val="FFFF00"/>
                  </a:solidFill>
                </a:ln>
              </c:spPr>
            </c:marker>
            <c:bubble3D val="0"/>
          </c:dPt>
          <c:dPt>
            <c:idx val="5"/>
            <c:marker>
              <c:spPr>
                <a:ln>
                  <a:solidFill>
                    <a:srgbClr val="FFFF00"/>
                  </a:solidFill>
                </a:ln>
              </c:spPr>
            </c:marker>
            <c:bubble3D val="0"/>
          </c:dPt>
          <c:cat>
            <c:strRef>
              <c:f>'Динамика услуг'!$B$1:$G$1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2016..</c:v>
                </c:pt>
                <c:pt idx="4">
                  <c:v>..2019</c:v>
                </c:pt>
                <c:pt idx="5">
                  <c:v>2020</c:v>
                </c:pt>
              </c:strCache>
            </c:strRef>
          </c:cat>
          <c:val>
            <c:numRef>
              <c:f>'Динамика услуг'!$B$2:$G$2</c:f>
              <c:numCache>
                <c:formatCode>_-* #,##0_р_._-;\-* #,##0_р_._-;_-* "-"??_р_._-;_-@_-</c:formatCode>
                <c:ptCount val="6"/>
                <c:pt idx="0">
                  <c:v>589940</c:v>
                </c:pt>
                <c:pt idx="1">
                  <c:v>627104</c:v>
                </c:pt>
                <c:pt idx="2">
                  <c:v>691313</c:v>
                </c:pt>
                <c:pt idx="3">
                  <c:v>750000</c:v>
                </c:pt>
                <c:pt idx="4">
                  <c:v>950000</c:v>
                </c:pt>
                <c:pt idx="5">
                  <c:v>1000000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'Динамика услуг'!$A$3</c:f>
              <c:strCache>
                <c:ptCount val="1"/>
                <c:pt idx="0">
                  <c:v>Процедуры и исследования</c:v>
                </c:pt>
              </c:strCache>
            </c:strRef>
          </c:tx>
          <c:cat>
            <c:strRef>
              <c:f>'Динамика услуг'!$B$1:$G$1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2016..</c:v>
                </c:pt>
                <c:pt idx="4">
                  <c:v>..2019</c:v>
                </c:pt>
                <c:pt idx="5">
                  <c:v>2020</c:v>
                </c:pt>
              </c:strCache>
            </c:strRef>
          </c:cat>
          <c:val>
            <c:numRef>
              <c:f>'Динамика услуг'!$B$3:$G$3</c:f>
              <c:numCache>
                <c:formatCode>_-* #,##0_р_._-;\-* #,##0_р_._-;_-* "-"??_р_._-;_-@_-</c:formatCode>
                <c:ptCount val="6"/>
                <c:pt idx="0">
                  <c:v>848065</c:v>
                </c:pt>
                <c:pt idx="1">
                  <c:v>1228321</c:v>
                </c:pt>
                <c:pt idx="2">
                  <c:v>1033571</c:v>
                </c:pt>
                <c:pt idx="3">
                  <c:v>1200000</c:v>
                </c:pt>
                <c:pt idx="4">
                  <c:v>1900000</c:v>
                </c:pt>
                <c:pt idx="5">
                  <c:v>2000000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031616"/>
        <c:axId val="96480064"/>
      </c:lineChart>
      <c:catAx>
        <c:axId val="106031616"/>
        <c:scaling>
          <c:orientation val="minMax"/>
        </c:scaling>
        <c:delete val="0"/>
        <c:axPos val="b"/>
        <c:majorTickMark val="out"/>
        <c:minorTickMark val="none"/>
        <c:tickLblPos val="nextTo"/>
        <c:crossAx val="96480064"/>
        <c:crosses val="autoZero"/>
        <c:auto val="1"/>
        <c:lblAlgn val="ctr"/>
        <c:lblOffset val="100"/>
        <c:noMultiLvlLbl val="0"/>
      </c:catAx>
      <c:valAx>
        <c:axId val="96480064"/>
        <c:scaling>
          <c:orientation val="minMax"/>
        </c:scaling>
        <c:delete val="0"/>
        <c:axPos val="l"/>
        <c:numFmt formatCode="_-* #,##0_р_._-;\-* #,##0_р_._-;_-* &quot;-&quot;??_р_._-;_-@_-" sourceLinked="1"/>
        <c:majorTickMark val="out"/>
        <c:minorTickMark val="none"/>
        <c:tickLblPos val="nextTo"/>
        <c:crossAx val="106031616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'Средняя зп (2)'!$K$17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CF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'Средняя зп (2)'!$L$14:$O$14</c:f>
              <c:strCache>
                <c:ptCount val="4"/>
                <c:pt idx="0">
                  <c:v>Руководящий состав учреждения</c:v>
                </c:pt>
                <c:pt idx="1">
                  <c:v>Врачи</c:v>
                </c:pt>
                <c:pt idx="2">
                  <c:v>Средний медицинский персонал </c:v>
                </c:pt>
                <c:pt idx="3">
                  <c:v>Младщий медицинский (фармацевтический)персонал</c:v>
                </c:pt>
              </c:strCache>
            </c:strRef>
          </c:cat>
          <c:val>
            <c:numRef>
              <c:f>'Средняя зп (2)'!$L$17:$O$17</c:f>
              <c:numCache>
                <c:formatCode>#,##0.0</c:formatCode>
                <c:ptCount val="4"/>
                <c:pt idx="0">
                  <c:v>0.86363636363636354</c:v>
                </c:pt>
                <c:pt idx="1">
                  <c:v>75693.3</c:v>
                </c:pt>
                <c:pt idx="2">
                  <c:v>46722.5</c:v>
                </c:pt>
                <c:pt idx="3">
                  <c:v>33474</c:v>
                </c:pt>
              </c:numCache>
            </c:numRef>
          </c:val>
        </c:ser>
        <c:ser>
          <c:idx val="3"/>
          <c:order val="1"/>
          <c:tx>
            <c:strRef>
              <c:f>'Средняя зп (2)'!$K$18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'Средняя зп (2)'!$L$14:$O$14</c:f>
              <c:strCache>
                <c:ptCount val="4"/>
                <c:pt idx="0">
                  <c:v>Руководящий состав учреждения</c:v>
                </c:pt>
                <c:pt idx="1">
                  <c:v>Врачи</c:v>
                </c:pt>
                <c:pt idx="2">
                  <c:v>Средний медицинский персонал </c:v>
                </c:pt>
                <c:pt idx="3">
                  <c:v>Младщий медицинский (фармацевтический)персонал</c:v>
                </c:pt>
              </c:strCache>
            </c:strRef>
          </c:cat>
          <c:val>
            <c:numRef>
              <c:f>'Средняя зп (2)'!$L$18:$O$18</c:f>
              <c:numCache>
                <c:formatCode>#,##0.0</c:formatCode>
                <c:ptCount val="4"/>
                <c:pt idx="0">
                  <c:v>25.652173913043491</c:v>
                </c:pt>
                <c:pt idx="1">
                  <c:v>84885.7</c:v>
                </c:pt>
                <c:pt idx="2">
                  <c:v>50574.8</c:v>
                </c:pt>
                <c:pt idx="3">
                  <c:v>35700.9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032640"/>
        <c:axId val="96481792"/>
      </c:barChart>
      <c:catAx>
        <c:axId val="106032640"/>
        <c:scaling>
          <c:orientation val="minMax"/>
        </c:scaling>
        <c:delete val="0"/>
        <c:axPos val="b"/>
        <c:majorTickMark val="out"/>
        <c:minorTickMark val="none"/>
        <c:tickLblPos val="low"/>
        <c:crossAx val="96481792"/>
        <c:crosses val="autoZero"/>
        <c:auto val="1"/>
        <c:lblAlgn val="ctr"/>
        <c:lblOffset val="100"/>
        <c:noMultiLvlLbl val="0"/>
      </c:catAx>
      <c:valAx>
        <c:axId val="9648179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06032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'Средняя зп (2)'!$K$11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CF6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'Средняя зп (2)'!$L$8:$O$8</c:f>
              <c:strCache>
                <c:ptCount val="4"/>
                <c:pt idx="0">
                  <c:v>Руководящий состав учреждения</c:v>
                </c:pt>
                <c:pt idx="1">
                  <c:v>Врачи</c:v>
                </c:pt>
                <c:pt idx="2">
                  <c:v>Средний медицинский персонал </c:v>
                </c:pt>
                <c:pt idx="3">
                  <c:v>Младщий медицинский (фармацевтический)персонал</c:v>
                </c:pt>
              </c:strCache>
            </c:strRef>
          </c:cat>
          <c:val>
            <c:numRef>
              <c:f>'Средняя зп (2)'!$L$11:$O$11</c:f>
              <c:numCache>
                <c:formatCode>#,##0.0</c:formatCode>
                <c:ptCount val="4"/>
                <c:pt idx="0">
                  <c:v>11</c:v>
                </c:pt>
                <c:pt idx="1">
                  <c:v>114</c:v>
                </c:pt>
                <c:pt idx="2">
                  <c:v>199.3</c:v>
                </c:pt>
                <c:pt idx="3">
                  <c:v>17</c:v>
                </c:pt>
              </c:numCache>
            </c:numRef>
          </c:val>
        </c:ser>
        <c:ser>
          <c:idx val="3"/>
          <c:order val="1"/>
          <c:tx>
            <c:strRef>
              <c:f>'Средняя зп (2)'!$K$12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'Средняя зп (2)'!$L$8:$O$8</c:f>
              <c:strCache>
                <c:ptCount val="4"/>
                <c:pt idx="0">
                  <c:v>Руководящий состав учреждения</c:v>
                </c:pt>
                <c:pt idx="1">
                  <c:v>Врачи</c:v>
                </c:pt>
                <c:pt idx="2">
                  <c:v>Средний медицинский персонал </c:v>
                </c:pt>
                <c:pt idx="3">
                  <c:v>Младщий медицинский (фармацевтический)персонал</c:v>
                </c:pt>
              </c:strCache>
            </c:strRef>
          </c:cat>
          <c:val>
            <c:numRef>
              <c:f>'Средняя зп (2)'!$L$12:$O$12</c:f>
              <c:numCache>
                <c:formatCode>#,##0.0</c:formatCode>
                <c:ptCount val="4"/>
                <c:pt idx="0">
                  <c:v>6.9</c:v>
                </c:pt>
                <c:pt idx="1">
                  <c:v>107.2</c:v>
                </c:pt>
                <c:pt idx="2">
                  <c:v>177</c:v>
                </c:pt>
                <c:pt idx="3">
                  <c:v>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090496"/>
        <c:axId val="96484672"/>
      </c:barChart>
      <c:catAx>
        <c:axId val="10609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6484672"/>
        <c:crosses val="autoZero"/>
        <c:auto val="1"/>
        <c:lblAlgn val="ctr"/>
        <c:lblOffset val="100"/>
        <c:noMultiLvlLbl val="0"/>
      </c:catAx>
      <c:valAx>
        <c:axId val="9648467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06090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197069116360444E-2"/>
          <c:y val="8.4477743118742121E-2"/>
          <c:w val="0.7353584864391951"/>
          <c:h val="0.78613970539587563"/>
        </c:manualLayout>
      </c:layout>
      <c:barChart>
        <c:barDir val="col"/>
        <c:grouping val="clustered"/>
        <c:varyColors val="0"/>
        <c:ser>
          <c:idx val="0"/>
          <c:order val="0"/>
          <c:tx>
            <c:v>2016</c:v>
          </c:tx>
          <c:spPr>
            <a:solidFill>
              <a:srgbClr val="F3F907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2">
                  <a:lumMod val="75000"/>
                </a:schemeClr>
              </a:solidFill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Лист1!$D$57:$D$60</c:f>
              <c:strCache>
                <c:ptCount val="4"/>
                <c:pt idx="0">
                  <c:v>Детей до года</c:v>
                </c:pt>
                <c:pt idx="1">
                  <c:v>Детей- инвалидов</c:v>
                </c:pt>
                <c:pt idx="2">
                  <c:v>Дети  14- летнего возраста</c:v>
                </c:pt>
                <c:pt idx="3">
                  <c:v>Подростки 15-17 лет</c:v>
                </c:pt>
              </c:strCache>
            </c:strRef>
          </c:cat>
          <c:val>
            <c:numRef>
              <c:f>Лист1!$E$57:$E$60</c:f>
              <c:numCache>
                <c:formatCode>General</c:formatCode>
                <c:ptCount val="4"/>
                <c:pt idx="0">
                  <c:v>310</c:v>
                </c:pt>
                <c:pt idx="1">
                  <c:v>78</c:v>
                </c:pt>
                <c:pt idx="2">
                  <c:v>378</c:v>
                </c:pt>
                <c:pt idx="3">
                  <c:v>751</c:v>
                </c:pt>
              </c:numCache>
            </c:numRef>
          </c:val>
        </c:ser>
        <c:ser>
          <c:idx val="1"/>
          <c:order val="1"/>
          <c:tx>
            <c:v>2017</c:v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  <a:bevelB prst="relaxedInset"/>
            </a:sp3d>
          </c:spPr>
          <c:invertIfNegative val="0"/>
          <c:dLbls>
            <c:spPr>
              <a:solidFill>
                <a:schemeClr val="accent2">
                  <a:lumMod val="75000"/>
                </a:schemeClr>
              </a:solidFill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Лист1!$D$57:$D$60</c:f>
              <c:strCache>
                <c:ptCount val="4"/>
                <c:pt idx="0">
                  <c:v>Детей до года</c:v>
                </c:pt>
                <c:pt idx="1">
                  <c:v>Детей- инвалидов</c:v>
                </c:pt>
                <c:pt idx="2">
                  <c:v>Дети  14- летнего возраста</c:v>
                </c:pt>
                <c:pt idx="3">
                  <c:v>Подростки 15-17 лет</c:v>
                </c:pt>
              </c:strCache>
            </c:strRef>
          </c:cat>
          <c:val>
            <c:numRef>
              <c:f>Лист1!$F$57:$F$60</c:f>
              <c:numCache>
                <c:formatCode>General</c:formatCode>
                <c:ptCount val="4"/>
                <c:pt idx="0">
                  <c:v>280</c:v>
                </c:pt>
                <c:pt idx="1">
                  <c:v>81</c:v>
                </c:pt>
                <c:pt idx="2">
                  <c:v>370</c:v>
                </c:pt>
                <c:pt idx="3">
                  <c:v>738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8"/>
        <c:axId val="97896960"/>
        <c:axId val="106153664"/>
      </c:barChart>
      <c:catAx>
        <c:axId val="97896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06153664"/>
        <c:crosses val="autoZero"/>
        <c:auto val="1"/>
        <c:lblAlgn val="ctr"/>
        <c:lblOffset val="100"/>
        <c:noMultiLvlLbl val="0"/>
      </c:catAx>
      <c:valAx>
        <c:axId val="106153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896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029103662927092E-2"/>
          <c:y val="4.4503262263788874E-2"/>
          <c:w val="0.7085815158060994"/>
          <c:h val="0.80615758602579513"/>
        </c:manualLayout>
      </c:layout>
      <c:barChart>
        <c:barDir val="col"/>
        <c:grouping val="clustered"/>
        <c:varyColors val="0"/>
        <c:ser>
          <c:idx val="0"/>
          <c:order val="0"/>
          <c:tx>
            <c:v>2016</c:v>
          </c:tx>
          <c:spPr>
            <a:solidFill>
              <a:srgbClr val="F3F907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Лист1!$D$66:$D$69</c:f>
              <c:strCache>
                <c:ptCount val="4"/>
                <c:pt idx="0">
                  <c:v>1 группа здоровья</c:v>
                </c:pt>
                <c:pt idx="1">
                  <c:v>2 группа здоровья</c:v>
                </c:pt>
                <c:pt idx="2">
                  <c:v>3 группа здоровья</c:v>
                </c:pt>
                <c:pt idx="3">
                  <c:v>4 группа здоровья</c:v>
                </c:pt>
              </c:strCache>
            </c:strRef>
          </c:cat>
          <c:val>
            <c:numRef>
              <c:f>Лист1!$E$66:$E$69</c:f>
              <c:numCache>
                <c:formatCode>General</c:formatCode>
                <c:ptCount val="4"/>
                <c:pt idx="0">
                  <c:v>23</c:v>
                </c:pt>
                <c:pt idx="1">
                  <c:v>55.6</c:v>
                </c:pt>
                <c:pt idx="2">
                  <c:v>20</c:v>
                </c:pt>
                <c:pt idx="3">
                  <c:v>1.3</c:v>
                </c:pt>
              </c:numCache>
            </c:numRef>
          </c:val>
        </c:ser>
        <c:ser>
          <c:idx val="1"/>
          <c:order val="1"/>
          <c:tx>
            <c:v>2017</c:v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  <a:bevelB prst="relaxedInset"/>
            </a:sp3d>
          </c:spPr>
          <c:invertIfNegative val="0"/>
          <c:cat>
            <c:strRef>
              <c:f>Лист1!$D$66:$D$69</c:f>
              <c:strCache>
                <c:ptCount val="4"/>
                <c:pt idx="0">
                  <c:v>1 группа здоровья</c:v>
                </c:pt>
                <c:pt idx="1">
                  <c:v>2 группа здоровья</c:v>
                </c:pt>
                <c:pt idx="2">
                  <c:v>3 группа здоровья</c:v>
                </c:pt>
                <c:pt idx="3">
                  <c:v>4 группа здоровья</c:v>
                </c:pt>
              </c:strCache>
            </c:strRef>
          </c:cat>
          <c:val>
            <c:numRef>
              <c:f>Лист1!$F$66:$F$69</c:f>
              <c:numCache>
                <c:formatCode>General</c:formatCode>
                <c:ptCount val="4"/>
                <c:pt idx="0">
                  <c:v>23.4</c:v>
                </c:pt>
                <c:pt idx="1">
                  <c:v>56.2</c:v>
                </c:pt>
                <c:pt idx="2">
                  <c:v>19.2</c:v>
                </c:pt>
                <c:pt idx="3">
                  <c:v>1.2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8"/>
        <c:axId val="106480640"/>
        <c:axId val="106157120"/>
      </c:barChart>
      <c:catAx>
        <c:axId val="106480640"/>
        <c:scaling>
          <c:orientation val="minMax"/>
        </c:scaling>
        <c:delete val="0"/>
        <c:axPos val="b"/>
        <c:majorTickMark val="out"/>
        <c:minorTickMark val="none"/>
        <c:tickLblPos val="nextTo"/>
        <c:crossAx val="106157120"/>
        <c:crosses val="autoZero"/>
        <c:auto val="1"/>
        <c:lblAlgn val="ctr"/>
        <c:lblOffset val="100"/>
        <c:noMultiLvlLbl val="0"/>
      </c:catAx>
      <c:valAx>
        <c:axId val="106157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480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3F907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Лист1!$D$85:$D$88</c:f>
              <c:strCache>
                <c:ptCount val="4"/>
                <c:pt idx="0">
                  <c:v>болезни нервной системы</c:v>
                </c:pt>
                <c:pt idx="1">
                  <c:v>врожденные аномалии</c:v>
                </c:pt>
                <c:pt idx="2">
                  <c:v>болезни эндокринной системы</c:v>
                </c:pt>
                <c:pt idx="3">
                  <c:v>новообразования</c:v>
                </c:pt>
              </c:strCache>
            </c:strRef>
          </c:cat>
          <c:val>
            <c:numRef>
              <c:f>Лист1!$E$85:$E$88</c:f>
              <c:numCache>
                <c:formatCode>General</c:formatCode>
                <c:ptCount val="4"/>
                <c:pt idx="0">
                  <c:v>38.5</c:v>
                </c:pt>
                <c:pt idx="1">
                  <c:v>23</c:v>
                </c:pt>
                <c:pt idx="2">
                  <c:v>15.4</c:v>
                </c:pt>
                <c:pt idx="3">
                  <c:v>5.0999999999999996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8"/>
        <c:axId val="107423744"/>
        <c:axId val="84887808"/>
      </c:barChart>
      <c:catAx>
        <c:axId val="107423744"/>
        <c:scaling>
          <c:orientation val="minMax"/>
        </c:scaling>
        <c:delete val="0"/>
        <c:axPos val="b"/>
        <c:majorTickMark val="out"/>
        <c:minorTickMark val="none"/>
        <c:tickLblPos val="nextTo"/>
        <c:crossAx val="84887808"/>
        <c:crosses val="autoZero"/>
        <c:auto val="1"/>
        <c:lblAlgn val="ctr"/>
        <c:lblOffset val="100"/>
        <c:noMultiLvlLbl val="0"/>
      </c:catAx>
      <c:valAx>
        <c:axId val="84887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423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0.8907</cdr:x>
      <cdr:y>0.22132</cdr:y>
    </cdr:from>
    <cdr:to>
      <cdr:x>0.90645</cdr:x>
      <cdr:y>0.24336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072264" y="635575"/>
          <a:ext cx="72008" cy="63297"/>
        </a:xfrm>
        <a:prstGeom xmlns:a="http://schemas.openxmlformats.org/drawingml/2006/main" prst="rect">
          <a:avLst/>
        </a:prstGeom>
        <a:solidFill xmlns:a="http://schemas.openxmlformats.org/drawingml/2006/main">
          <a:srgbClr val="FCF6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0.8907</cdr:x>
      <cdr:y>0.29351</cdr:y>
    </cdr:from>
    <cdr:to>
      <cdr:x>0.90645</cdr:x>
      <cdr:y>0.31858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 flipV="1">
          <a:off x="4072264" y="842888"/>
          <a:ext cx="72008" cy="7200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0.90071</cdr:x>
      <cdr:y>0.19624</cdr:y>
    </cdr:from>
    <cdr:to>
      <cdr:x>1</cdr:x>
      <cdr:y>0.26843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44272" y="563568"/>
          <a:ext cx="453934" cy="207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>
              <a:latin typeface="Arial Narrow" pitchFamily="34" charset="0"/>
            </a:rPr>
            <a:t>2017</a:t>
          </a:r>
          <a:endParaRPr lang="ru-RU" sz="80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0.90071</cdr:x>
      <cdr:y>0.26843</cdr:y>
    </cdr:from>
    <cdr:to>
      <cdr:x>1</cdr:x>
      <cdr:y>0.34062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144272" y="770880"/>
          <a:ext cx="453934" cy="207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>
              <a:latin typeface="Arial Narrow" pitchFamily="34" charset="0"/>
            </a:rPr>
            <a:t>2018</a:t>
          </a:r>
          <a:endParaRPr lang="ru-RU" sz="800" dirty="0">
            <a:latin typeface="Arial Narrow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0.88434</cdr:x>
      <cdr:y>0.20363</cdr:y>
    </cdr:from>
    <cdr:to>
      <cdr:x>0.90018</cdr:x>
      <cdr:y>0.22567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021464" y="584775"/>
          <a:ext cx="72008" cy="63297"/>
        </a:xfrm>
        <a:prstGeom xmlns:a="http://schemas.openxmlformats.org/drawingml/2006/main" prst="rect">
          <a:avLst/>
        </a:prstGeom>
        <a:solidFill xmlns:a="http://schemas.openxmlformats.org/drawingml/2006/main">
          <a:srgbClr val="FCF6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0.88434</cdr:x>
      <cdr:y>0.27582</cdr:y>
    </cdr:from>
    <cdr:to>
      <cdr:x>0.90018</cdr:x>
      <cdr:y>0.30089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 flipV="1">
          <a:off x="4021464" y="792088"/>
          <a:ext cx="72008" cy="7200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0.90018</cdr:x>
      <cdr:y>0.17855</cdr:y>
    </cdr:from>
    <cdr:to>
      <cdr:x>1</cdr:x>
      <cdr:y>0.25074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93472" y="512768"/>
          <a:ext cx="453934" cy="207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800" dirty="0" smtClean="0">
              <a:latin typeface="Arial Narrow" pitchFamily="34" charset="0"/>
            </a:rPr>
            <a:t>2017</a:t>
          </a:r>
          <a:endParaRPr lang="ru-RU" sz="80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0.90018</cdr:x>
      <cdr:y>0.25074</cdr:y>
    </cdr:from>
    <cdr:to>
      <cdr:x>1</cdr:x>
      <cdr:y>0.32293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093472" y="720080"/>
          <a:ext cx="453934" cy="207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>
              <a:latin typeface="Arial Narrow" pitchFamily="34" charset="0"/>
            </a:rPr>
            <a:t>2018</a:t>
          </a:r>
          <a:endParaRPr lang="ru-RU" sz="800" dirty="0">
            <a:latin typeface="Arial Narrow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0.87993</cdr:x>
      <cdr:y>0.73628</cdr:y>
    </cdr:from>
    <cdr:to>
      <cdr:x>0.89606</cdr:x>
      <cdr:y>0.75763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928434" y="2182948"/>
          <a:ext cx="72008" cy="63297"/>
        </a:xfrm>
        <a:prstGeom xmlns:a="http://schemas.openxmlformats.org/drawingml/2006/main" prst="rect">
          <a:avLst/>
        </a:prstGeom>
        <a:solidFill xmlns:a="http://schemas.openxmlformats.org/drawingml/2006/main">
          <a:srgbClr val="FCF6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0.87993</cdr:x>
      <cdr:y>0.80621</cdr:y>
    </cdr:from>
    <cdr:to>
      <cdr:x>0.89606</cdr:x>
      <cdr:y>0.8305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 flipV="1">
          <a:off x="3928434" y="2390261"/>
          <a:ext cx="72008" cy="7200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0.89832</cdr:x>
      <cdr:y>0.712</cdr:y>
    </cdr:from>
    <cdr:to>
      <cdr:x>1</cdr:x>
      <cdr:y>0.78192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10563" y="2110941"/>
          <a:ext cx="453934" cy="207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>
              <a:latin typeface="Arial Narrow" pitchFamily="34" charset="0"/>
            </a:rPr>
            <a:t>2017</a:t>
          </a:r>
          <a:endParaRPr lang="ru-RU" sz="80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0.89832</cdr:x>
      <cdr:y>0.79847</cdr:y>
    </cdr:from>
    <cdr:to>
      <cdr:x>1</cdr:x>
      <cdr:y>0.8684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010563" y="2367325"/>
          <a:ext cx="453934" cy="207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>
              <a:latin typeface="Arial Narrow" pitchFamily="34" charset="0"/>
            </a:rPr>
            <a:t>2018</a:t>
          </a:r>
          <a:endParaRPr lang="ru-RU" sz="800" dirty="0">
            <a:latin typeface="Arial Narrow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0.87406</cdr:x>
      <cdr:y>0.79107</cdr:y>
    </cdr:from>
    <cdr:to>
      <cdr:x>0.88981</cdr:x>
      <cdr:y>0.81311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3996224" y="2271793"/>
          <a:ext cx="72008" cy="63297"/>
        </a:xfrm>
        <a:prstGeom xmlns:a="http://schemas.openxmlformats.org/drawingml/2006/main" prst="rect">
          <a:avLst/>
        </a:prstGeom>
        <a:solidFill xmlns:a="http://schemas.openxmlformats.org/drawingml/2006/main">
          <a:srgbClr val="FCF6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0.87406</cdr:x>
      <cdr:y>0.86326</cdr:y>
    </cdr:from>
    <cdr:to>
      <cdr:x>0.88981</cdr:x>
      <cdr:y>0.88834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 flipV="1">
          <a:off x="3996224" y="2479106"/>
          <a:ext cx="72008" cy="7200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0.88408</cdr:x>
      <cdr:y>0.766</cdr:y>
    </cdr:from>
    <cdr:to>
      <cdr:x>0.98337</cdr:x>
      <cdr:y>0.83819</cdr:y>
    </cdr:to>
    <cdr:sp macro="" textlink="">
      <cdr:nvSpPr>
        <cdr:cNvPr id="12" name="TextBox 3"/>
        <cdr:cNvSpPr txBox="1"/>
      </cdr:nvSpPr>
      <cdr:spPr>
        <a:xfrm xmlns:a="http://schemas.openxmlformats.org/drawingml/2006/main">
          <a:off x="4042026" y="2199786"/>
          <a:ext cx="453934" cy="207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>
              <a:latin typeface="Arial Narrow" pitchFamily="34" charset="0"/>
            </a:rPr>
            <a:t>2017</a:t>
          </a:r>
          <a:endParaRPr lang="ru-RU" sz="80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0.88408</cdr:x>
      <cdr:y>0.8205</cdr:y>
    </cdr:from>
    <cdr:to>
      <cdr:x>0.98337</cdr:x>
      <cdr:y>0.89269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4042026" y="2356298"/>
          <a:ext cx="453934" cy="207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>
              <a:latin typeface="Arial Narrow" pitchFamily="34" charset="0"/>
            </a:rPr>
            <a:t>2018</a:t>
          </a:r>
          <a:endParaRPr lang="ru-RU" sz="800" dirty="0">
            <a:latin typeface="Arial Narrow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0.85938</cdr:x>
      <cdr:y>0.82849</cdr:y>
    </cdr:from>
    <cdr:to>
      <cdr:x>0.8761</cdr:x>
      <cdr:y>0.84847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99873" y="2624952"/>
          <a:ext cx="72008" cy="63297"/>
        </a:xfrm>
        <a:prstGeom xmlns:a="http://schemas.openxmlformats.org/drawingml/2006/main" prst="rect">
          <a:avLst/>
        </a:prstGeom>
        <a:solidFill xmlns:a="http://schemas.openxmlformats.org/drawingml/2006/main">
          <a:srgbClr val="FCF6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0.85938</cdr:x>
      <cdr:y>0.89392</cdr:y>
    </cdr:from>
    <cdr:to>
      <cdr:x>0.8761</cdr:x>
      <cdr:y>0.91665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 flipV="1">
          <a:off x="3699873" y="2832265"/>
          <a:ext cx="72008" cy="7200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0.87001</cdr:x>
      <cdr:y>0.80576</cdr:y>
    </cdr:from>
    <cdr:to>
      <cdr:x>0.97545</cdr:x>
      <cdr:y>0.8712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45675" y="2552945"/>
          <a:ext cx="453934" cy="207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>
              <a:latin typeface="Arial Narrow" pitchFamily="34" charset="0"/>
            </a:rPr>
            <a:t>2017</a:t>
          </a:r>
          <a:endParaRPr lang="ru-RU" sz="80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0.87001</cdr:x>
      <cdr:y>0.8712</cdr:y>
    </cdr:from>
    <cdr:to>
      <cdr:x>0.97545</cdr:x>
      <cdr:y>0.93663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745675" y="2760257"/>
          <a:ext cx="453934" cy="207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>
              <a:latin typeface="Arial Narrow" pitchFamily="34" charset="0"/>
            </a:rPr>
            <a:t>2018</a:t>
          </a:r>
          <a:endParaRPr lang="ru-RU" sz="80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735115" cy="494416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D13FF-0768-421F-A594-F9FE739A8A71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A193A-04B5-406C-9A33-332D0D5385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71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193A-04B5-406C-9A33-332D0D53859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23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193A-04B5-406C-9A33-332D0D53859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23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193A-04B5-406C-9A33-332D0D53859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23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193A-04B5-406C-9A33-332D0D53859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23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193A-04B5-406C-9A33-332D0D53859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23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193A-04B5-406C-9A33-332D0D53859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2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290-EECA-4928-9A9A-4DB781D97645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87B44-3F37-48E7-9842-38E90017B2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290-EECA-4928-9A9A-4DB781D97645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7B44-3F37-48E7-9842-38E90017B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290-EECA-4928-9A9A-4DB781D97645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7B44-3F37-48E7-9842-38E90017B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38F290-EECA-4928-9A9A-4DB781D97645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987B44-3F37-48E7-9842-38E90017B2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290-EECA-4928-9A9A-4DB781D97645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87B44-3F37-48E7-9842-38E90017B2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290-EECA-4928-9A9A-4DB781D97645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87B44-3F37-48E7-9842-38E90017B2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290-EECA-4928-9A9A-4DB781D97645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87B44-3F37-48E7-9842-38E90017B2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E238F290-EECA-4928-9A9A-4DB781D97645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87B44-3F37-48E7-9842-38E90017B2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290-EECA-4928-9A9A-4DB781D97645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7B44-3F37-48E7-9842-38E90017B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290-EECA-4928-9A9A-4DB781D97645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87B44-3F37-48E7-9842-38E90017B2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290-EECA-4928-9A9A-4DB781D97645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87B44-3F37-48E7-9842-38E90017B2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8F290-EECA-4928-9A9A-4DB781D97645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87B44-3F37-48E7-9842-38E90017B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chart" Target="../charts/char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8928992" cy="11490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Narrow" panose="020B0606020202030204" pitchFamily="34" charset="0"/>
              </a:rPr>
              <a:t> Государственное бюджетное учреждение здравоохранения города Москвы </a:t>
            </a: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Arial Narrow" panose="020B0606020202030204" pitchFamily="34" charset="0"/>
              </a:rPr>
              <a:t>«Детская городская поликлиника № 32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 Narrow" panose="020B0606020202030204" pitchFamily="34" charset="0"/>
              </a:rPr>
              <a:t>Департамента здравоохранения города Москвы»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7416824" cy="4723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137212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Arial Narrow" panose="020B0606020202030204" pitchFamily="34" charset="0"/>
              </a:rPr>
              <a:t>Филиал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sz="2400" b="1" i="1" dirty="0">
                <a:latin typeface="Arial Narrow" panose="020B0606020202030204" pitchFamily="34" charset="0"/>
              </a:rPr>
              <a:t>№2 ГБУЗ «ДГП № 32 ДЗМ»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59000">
        <p:push dir="u"/>
      </p:transition>
    </mc:Choice>
    <mc:Fallback xmlns="">
      <p:transition spd="slow" advTm="59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/>
          <p:cNvSpPr>
            <a:spLocks noGrp="1"/>
          </p:cNvSpPr>
          <p:nvPr>
            <p:ph type="title"/>
          </p:nvPr>
        </p:nvSpPr>
        <p:spPr>
          <a:xfrm>
            <a:off x="1016" y="188641"/>
            <a:ext cx="9142984" cy="5580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eaLnBrk="1" hangingPunct="1"/>
            <a:r>
              <a:rPr lang="en-US" alt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altLang="ru-RU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Заголовок 2"/>
          <p:cNvSpPr>
            <a:spLocks/>
          </p:cNvSpPr>
          <p:nvPr/>
        </p:nvSpPr>
        <p:spPr bwMode="auto">
          <a:xfrm>
            <a:off x="395536" y="260648"/>
            <a:ext cx="8353300" cy="39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КРАТКАЯ </a:t>
            </a:r>
            <a:r>
              <a:rPr lang="ru-RU" alt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СПРАВКА О </a:t>
            </a:r>
            <a:r>
              <a:rPr lang="ru-RU" alt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ДЕЯТЕЛЬНОСТИ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ГБУЗ </a:t>
            </a: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«ДГП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№</a:t>
            </a:r>
            <a:r>
              <a:rPr lang="en-US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32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ДЗМ» </a:t>
            </a:r>
            <a:endParaRPr lang="ru-RU" altLang="ru-R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240" y="908720"/>
            <a:ext cx="4341017" cy="578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0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/>
          <p:cNvSpPr>
            <a:spLocks noGrp="1"/>
          </p:cNvSpPr>
          <p:nvPr>
            <p:ph type="title"/>
          </p:nvPr>
        </p:nvSpPr>
        <p:spPr>
          <a:xfrm>
            <a:off x="1016" y="188641"/>
            <a:ext cx="9142984" cy="5580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eaLnBrk="1" hangingPunct="1"/>
            <a:r>
              <a:rPr lang="en-US" alt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altLang="ru-RU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Заголовок 2"/>
          <p:cNvSpPr>
            <a:spLocks/>
          </p:cNvSpPr>
          <p:nvPr/>
        </p:nvSpPr>
        <p:spPr bwMode="auto">
          <a:xfrm>
            <a:off x="395536" y="260648"/>
            <a:ext cx="8353300" cy="39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КРАТКАЯ </a:t>
            </a:r>
            <a:r>
              <a:rPr lang="ru-RU" alt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СПРАВКА О </a:t>
            </a:r>
            <a:r>
              <a:rPr lang="ru-RU" alt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ДЕЯТЕЛЬНОСТИ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ГБУЗ </a:t>
            </a: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«ДГП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№</a:t>
            </a:r>
            <a:r>
              <a:rPr lang="en-US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32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ДЗМ» </a:t>
            </a:r>
            <a:endParaRPr lang="ru-RU" altLang="ru-R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8" y="1268760"/>
            <a:ext cx="7832856" cy="51845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288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/>
          <p:cNvSpPr>
            <a:spLocks noGrp="1"/>
          </p:cNvSpPr>
          <p:nvPr>
            <p:ph type="title"/>
          </p:nvPr>
        </p:nvSpPr>
        <p:spPr>
          <a:xfrm>
            <a:off x="25352" y="377689"/>
            <a:ext cx="9142984" cy="5580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eaLnBrk="1" hangingPunct="1"/>
            <a:r>
              <a:rPr lang="en-US" alt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altLang="ru-RU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Заголовок 2"/>
          <p:cNvSpPr>
            <a:spLocks/>
          </p:cNvSpPr>
          <p:nvPr/>
        </p:nvSpPr>
        <p:spPr bwMode="auto">
          <a:xfrm>
            <a:off x="434996" y="458688"/>
            <a:ext cx="8353300" cy="39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КРАТКАЯ </a:t>
            </a:r>
            <a:r>
              <a:rPr lang="ru-RU" alt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СПРАВКА О </a:t>
            </a:r>
            <a:r>
              <a:rPr lang="ru-RU" alt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ДЕЯТЕЛЬНОСТИ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ГБУЗ </a:t>
            </a: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«ДГП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№</a:t>
            </a:r>
            <a:r>
              <a:rPr lang="en-US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32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ДЗМ» </a:t>
            </a:r>
            <a:endParaRPr lang="ru-RU" altLang="ru-R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052736"/>
            <a:ext cx="4104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Обеспечение льготных категорий населения продуктами питания в филиале № 2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65894" y="1124744"/>
            <a:ext cx="4104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Обеспечение льготных категорий населения продуктами питания в ГБУЗ «ДГП № 32 ДЗМ»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013156"/>
              </p:ext>
            </p:extLst>
          </p:nvPr>
        </p:nvGraphicFramePr>
        <p:xfrm>
          <a:off x="4596850" y="1709519"/>
          <a:ext cx="4370594" cy="2254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709343"/>
              </p:ext>
            </p:extLst>
          </p:nvPr>
        </p:nvGraphicFramePr>
        <p:xfrm>
          <a:off x="233865" y="3986214"/>
          <a:ext cx="4572000" cy="2871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323528" y="3861047"/>
            <a:ext cx="4104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Анализ лекарственного обеспечения </a:t>
            </a:r>
          </a:p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в филиале  № 2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593977"/>
              </p:ext>
            </p:extLst>
          </p:nvPr>
        </p:nvGraphicFramePr>
        <p:xfrm>
          <a:off x="118488" y="1124744"/>
          <a:ext cx="4547406" cy="2871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860032" y="4447642"/>
            <a:ext cx="41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Arial Narrow" panose="020B0606020202030204" pitchFamily="34" charset="0"/>
              </a:rPr>
              <a:t>Льготное обеспечение медикаментами имеют все дети до 3-х лет, дети до 7 лет из многодетных семей и, независимо от возраста, все дети-инвалиды, а также дети, страдающие хроническими заболеваниями.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74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/>
      <p:bldP spid="14" grpId="0"/>
      <p:bldGraphic spid="18" grpId="0">
        <p:bldAsOne/>
      </p:bldGraphic>
      <p:bldGraphic spid="21" grpId="0">
        <p:bldAsOne/>
      </p:bldGraphic>
      <p:bldP spid="24" grpId="0"/>
      <p:bldGraphic spid="27" grpId="0">
        <p:bldAsOne/>
      </p:bldGraphic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2\Desktop\фадеева д.8 1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1" t="37244" r="71215" b="15304"/>
          <a:stretch/>
        </p:blipFill>
        <p:spPr bwMode="auto">
          <a:xfrm>
            <a:off x="7812360" y="4221088"/>
            <a:ext cx="1216241" cy="248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1016" y="133639"/>
            <a:ext cx="9142984" cy="558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altLang="ru-RU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690330"/>
            <a:ext cx="4155365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Arial Narrow" panose="020B0606020202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Динамика роста услуг </a:t>
            </a:r>
            <a:r>
              <a:rPr lang="ru-RU" sz="1400" b="1" dirty="0">
                <a:latin typeface="Arial Narrow" panose="020B0606020202030204" pitchFamily="34" charset="0"/>
              </a:rPr>
              <a:t>ГБУЗ «ДГП </a:t>
            </a:r>
            <a:r>
              <a:rPr lang="ru-RU" sz="1400" b="1" dirty="0" smtClean="0">
                <a:latin typeface="Arial Narrow" panose="020B0606020202030204" pitchFamily="34" charset="0"/>
              </a:rPr>
              <a:t>№32 </a:t>
            </a:r>
            <a:r>
              <a:rPr lang="ru-RU" sz="1400" b="1" dirty="0">
                <a:latin typeface="Arial Narrow" panose="020B0606020202030204" pitchFamily="34" charset="0"/>
              </a:rPr>
              <a:t>ДЗМ»</a:t>
            </a:r>
            <a:endParaRPr lang="ru-RU" sz="1400" b="1" dirty="0">
              <a:latin typeface="Arial Narrow" panose="020B0606020202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Заголовок 2"/>
          <p:cNvSpPr>
            <a:spLocks/>
          </p:cNvSpPr>
          <p:nvPr/>
        </p:nvSpPr>
        <p:spPr bwMode="auto">
          <a:xfrm>
            <a:off x="251520" y="214638"/>
            <a:ext cx="8353300" cy="39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КРАТКАЯ </a:t>
            </a:r>
            <a:r>
              <a:rPr lang="ru-RU" alt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СПРАВКА О </a:t>
            </a:r>
            <a:r>
              <a:rPr lang="ru-RU" alt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ДЕЯТЕЛЬНОСТИ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ГБУЗ </a:t>
            </a: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«ДГП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№32 </a:t>
            </a: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ДЗМ» </a:t>
            </a:r>
            <a:endParaRPr lang="ru-RU" altLang="ru-R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065691"/>
              </p:ext>
            </p:extLst>
          </p:nvPr>
        </p:nvGraphicFramePr>
        <p:xfrm>
          <a:off x="1043608" y="4959052"/>
          <a:ext cx="540060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003092"/>
              </p:ext>
            </p:extLst>
          </p:nvPr>
        </p:nvGraphicFramePr>
        <p:xfrm>
          <a:off x="4394750" y="1751316"/>
          <a:ext cx="4570945" cy="2964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572000" y="1196752"/>
            <a:ext cx="374441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Arial Narrow" panose="020B0606020202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Динамика средней заработной платы персонала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Arial Narrow" panose="020B0606020202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</a:rPr>
              <a:t>ГБУЗ «ДГП </a:t>
            </a:r>
            <a:r>
              <a:rPr lang="ru-RU" sz="1400" b="1" dirty="0" smtClean="0">
                <a:latin typeface="Arial Narrow" panose="020B0606020202030204" pitchFamily="34" charset="0"/>
              </a:rPr>
              <a:t>№32 </a:t>
            </a:r>
            <a:r>
              <a:rPr lang="ru-RU" sz="1400" b="1" dirty="0">
                <a:latin typeface="Arial Narrow" panose="020B0606020202030204" pitchFamily="34" charset="0"/>
              </a:rPr>
              <a:t>ДЗМ»</a:t>
            </a:r>
            <a:endParaRPr lang="ru-RU" sz="1400" b="1" dirty="0">
              <a:latin typeface="Arial Narrow" panose="020B0606020202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196751"/>
            <a:ext cx="391925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Arial Narrow" panose="020B0606020202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Динамика средней численности персонала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Arial Narrow" panose="020B0606020202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</a:rPr>
              <a:t>ГБУЗ «ДГП </a:t>
            </a:r>
            <a:r>
              <a:rPr lang="ru-RU" sz="1400" b="1" dirty="0" smtClean="0">
                <a:latin typeface="Arial Narrow" panose="020B0606020202030204" pitchFamily="34" charset="0"/>
              </a:rPr>
              <a:t>№32 </a:t>
            </a:r>
            <a:r>
              <a:rPr lang="ru-RU" sz="1400" b="1" dirty="0">
                <a:latin typeface="Arial Narrow" panose="020B0606020202030204" pitchFamily="34" charset="0"/>
              </a:rPr>
              <a:t>ДЗМ»</a:t>
            </a:r>
            <a:endParaRPr lang="ru-RU" sz="1400" b="1" dirty="0">
              <a:latin typeface="Arial Narrow" panose="020B0606020202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719764"/>
              </p:ext>
            </p:extLst>
          </p:nvPr>
        </p:nvGraphicFramePr>
        <p:xfrm>
          <a:off x="107503" y="1750107"/>
          <a:ext cx="4464497" cy="2964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6" grpId="0"/>
      <p:bldGraphic spid="7" grpId="0">
        <p:bldAsOne/>
      </p:bldGraphic>
      <p:bldGraphic spid="8" grpId="0">
        <p:bldAsOne/>
      </p:bldGraphic>
      <p:bldP spid="9" grpId="0"/>
      <p:bldP spid="10" grpId="0"/>
      <p:bldGraphic spid="11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 txBox="1">
            <a:spLocks/>
          </p:cNvSpPr>
          <p:nvPr/>
        </p:nvSpPr>
        <p:spPr>
          <a:xfrm>
            <a:off x="1016" y="188641"/>
            <a:ext cx="9142984" cy="558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altLang="ru-RU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Объект 1"/>
          <p:cNvSpPr>
            <a:spLocks noGrp="1"/>
          </p:cNvSpPr>
          <p:nvPr>
            <p:ph sz="quarter" idx="13"/>
          </p:nvPr>
        </p:nvSpPr>
        <p:spPr>
          <a:xfrm>
            <a:off x="2411760" y="1124744"/>
            <a:ext cx="4032448" cy="5760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Arial Narrow" panose="020B0606020202030204" pitchFamily="34" charset="0"/>
              </a:rPr>
              <a:t>         Количество прикрепленного населения на 01.01.2019 год </a:t>
            </a:r>
            <a:r>
              <a:rPr lang="ru-RU" sz="2000" b="1" dirty="0" smtClean="0">
                <a:latin typeface="Arial Narrow" panose="020B0606020202030204" pitchFamily="34" charset="0"/>
              </a:rPr>
              <a:t>6823</a:t>
            </a:r>
            <a:r>
              <a:rPr lang="ru-RU" sz="1600" b="1" dirty="0" smtClean="0">
                <a:latin typeface="Arial Narrow" panose="020B0606020202030204" pitchFamily="34" charset="0"/>
              </a:rPr>
              <a:t> человека</a:t>
            </a:r>
          </a:p>
          <a:p>
            <a:pPr marL="0" indent="0" algn="just">
              <a:buNone/>
            </a:pPr>
            <a:endParaRPr lang="ru-RU" sz="1600" b="1" dirty="0" smtClean="0">
              <a:latin typeface="Arial Narrow" panose="020B0606020202030204" pitchFamily="34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632848" cy="4320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АКТУАЛЬНОСТЬ РАБОТЫ</a:t>
            </a: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2954664" y="2132856"/>
            <a:ext cx="596186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600" b="1" dirty="0" smtClean="0">
              <a:latin typeface="Arial Narrow" pitchFamily="34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2955532" y="3617640"/>
            <a:ext cx="5961864" cy="1704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dirty="0" smtClean="0">
                <a:latin typeface="Arial Narrow" panose="020B0606020202030204" pitchFamily="34" charset="0"/>
              </a:rPr>
              <a:t>    </a:t>
            </a:r>
            <a:endParaRPr lang="ru-RU" sz="2900" b="1" dirty="0" smtClean="0">
              <a:latin typeface="Arial Narrow" pitchFamily="34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173132"/>
              </p:ext>
            </p:extLst>
          </p:nvPr>
        </p:nvGraphicFramePr>
        <p:xfrm>
          <a:off x="160052" y="1700808"/>
          <a:ext cx="45720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588190" y="2217256"/>
            <a:ext cx="41764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 Narrow" panose="020B0606020202030204" pitchFamily="34" charset="0"/>
              </a:rPr>
              <a:t>    Одной </a:t>
            </a:r>
            <a:r>
              <a:rPr lang="ru-RU" sz="1600" b="1" i="1" dirty="0">
                <a:latin typeface="Arial Narrow" panose="020B0606020202030204" pitchFamily="34" charset="0"/>
              </a:rPr>
              <a:t>из главных задач детской поликлиники </a:t>
            </a:r>
            <a:r>
              <a:rPr lang="ru-RU" sz="1600" b="1" i="1" dirty="0" smtClean="0">
                <a:latin typeface="Arial Narrow" panose="020B0606020202030204" pitchFamily="34" charset="0"/>
              </a:rPr>
              <a:t>остается </a:t>
            </a:r>
            <a:r>
              <a:rPr lang="ru-RU" sz="1600" b="1" i="1" dirty="0">
                <a:latin typeface="Arial Narrow" panose="020B0606020202030204" pitchFamily="34" charset="0"/>
              </a:rPr>
              <a:t>раннее выявление, диагностика и лечение заболеваний у детей. </a:t>
            </a:r>
          </a:p>
          <a:p>
            <a:pPr algn="just"/>
            <a:r>
              <a:rPr lang="ru-RU" sz="1600" b="1" i="1" dirty="0" smtClean="0">
                <a:latin typeface="Arial Narrow" panose="020B0606020202030204" pitchFamily="34" charset="0"/>
              </a:rPr>
              <a:t>    Первым </a:t>
            </a:r>
            <a:r>
              <a:rPr lang="ru-RU" sz="1600" b="1" i="1" dirty="0">
                <a:latin typeface="Arial Narrow" panose="020B0606020202030204" pitchFamily="34" charset="0"/>
              </a:rPr>
              <a:t>и основным этапом медицинских мероприятий, направленных на выявление патологических состояний, заболеваний и факторов риска их развития, согласно ч. 1 ст. 46 ФЗ от 21.11.2011г. № 323-ФЗ </a:t>
            </a:r>
            <a:r>
              <a:rPr lang="ru-RU" sz="1600" b="1" i="1" dirty="0" smtClean="0">
                <a:latin typeface="Arial Narrow" panose="020B0606020202030204" pitchFamily="34" charset="0"/>
              </a:rPr>
              <a:t>«Об </a:t>
            </a:r>
            <a:r>
              <a:rPr lang="ru-RU" sz="1600" b="1" i="1" dirty="0">
                <a:latin typeface="Arial Narrow" panose="020B0606020202030204" pitchFamily="34" charset="0"/>
              </a:rPr>
              <a:t>основах охраны здоровья граждан в Российской Федерации», являются профилактические медицинские осмотры</a:t>
            </a:r>
            <a:r>
              <a:rPr lang="ru-RU" sz="1600" b="1" i="1" dirty="0" smtClean="0">
                <a:latin typeface="Arial Narrow" panose="020B0606020202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295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14" grpId="0">
        <p:bldAsOne/>
      </p:bldGraphic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 txBox="1">
            <a:spLocks/>
          </p:cNvSpPr>
          <p:nvPr/>
        </p:nvSpPr>
        <p:spPr>
          <a:xfrm>
            <a:off x="1016" y="188641"/>
            <a:ext cx="9142984" cy="558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altLang="ru-RU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Объект 1"/>
          <p:cNvSpPr>
            <a:spLocks noGrp="1"/>
          </p:cNvSpPr>
          <p:nvPr>
            <p:ph sz="quarter" idx="13"/>
          </p:nvPr>
        </p:nvSpPr>
        <p:spPr>
          <a:xfrm>
            <a:off x="179512" y="980728"/>
            <a:ext cx="8784976" cy="1368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latin typeface="Arial Narrow" panose="020B0606020202030204" pitchFamily="34" charset="0"/>
              </a:rPr>
              <a:t>         В </a:t>
            </a:r>
            <a:r>
              <a:rPr lang="ru-RU" sz="1600" b="1" dirty="0">
                <a:latin typeface="Arial Narrow" panose="020B0606020202030204" pitchFamily="34" charset="0"/>
              </a:rPr>
              <a:t>рамках реализации мероприятий Модернизации здравоохранения города Москвы в части внедрения современных информационных систем в </a:t>
            </a:r>
            <a:r>
              <a:rPr lang="ru-RU" sz="1600" b="1" dirty="0" smtClean="0">
                <a:latin typeface="Arial Narrow" panose="020B0606020202030204" pitchFamily="34" charset="0"/>
              </a:rPr>
              <a:t>здравоохранении, в </a:t>
            </a:r>
            <a:r>
              <a:rPr lang="ru-RU" sz="1600" b="1" dirty="0">
                <a:latin typeface="Arial Narrow" panose="020B0606020202030204" pitchFamily="34" charset="0"/>
              </a:rPr>
              <a:t>поликлинике закончено внедрение системы электронной записи на прием к врачу, что позволило значительно повысить доступность медицинской помощи, а родителям самим планировать время посещения </a:t>
            </a:r>
            <a:r>
              <a:rPr lang="ru-RU" sz="1600" b="1" dirty="0" smtClean="0">
                <a:latin typeface="Arial Narrow" panose="020B0606020202030204" pitchFamily="34" charset="0"/>
              </a:rPr>
              <a:t>поликлиники.</a:t>
            </a:r>
          </a:p>
          <a:p>
            <a:endParaRPr lang="ru-RU" sz="1600" b="1" dirty="0" smtClean="0">
              <a:latin typeface="Arial Narrow" panose="020B0606020202030204" pitchFamily="34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632848" cy="4320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АКТУАЛЬНОСТЬ РАБОТЫ</a:t>
            </a:r>
          </a:p>
        </p:txBody>
      </p:sp>
      <p:pic>
        <p:nvPicPr>
          <p:cNvPr id="84995" name="Picture 3" descr="C:\Users\User\Desktop\Московский стандарт\Филиал 2\IMG-20160525-WA00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26076" r="50000"/>
          <a:stretch/>
        </p:blipFill>
        <p:spPr bwMode="auto">
          <a:xfrm>
            <a:off x="251519" y="2280456"/>
            <a:ext cx="2434617" cy="296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2954664" y="1988840"/>
            <a:ext cx="5961864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b="1" dirty="0" smtClean="0">
                <a:latin typeface="Arial Narrow" panose="020B0606020202030204" pitchFamily="34" charset="0"/>
              </a:rPr>
              <a:t>         </a:t>
            </a:r>
            <a:r>
              <a:rPr lang="ru-RU" sz="1500" b="1" dirty="0">
                <a:latin typeface="Arial Narrow" panose="020B0606020202030204" pitchFamily="34" charset="0"/>
              </a:rPr>
              <a:t>Первоочередной задачей, поставленной Правительством Москвы перед городским здравоохранением в </a:t>
            </a:r>
            <a:r>
              <a:rPr lang="ru-RU" sz="1500" b="1" dirty="0" smtClean="0">
                <a:latin typeface="Arial Narrow" panose="020B0606020202030204" pitchFamily="34" charset="0"/>
              </a:rPr>
              <a:t>2018 </a:t>
            </a:r>
            <a:r>
              <a:rPr lang="ru-RU" sz="1500" b="1" dirty="0">
                <a:latin typeface="Arial Narrow" panose="020B0606020202030204" pitchFamily="34" charset="0"/>
              </a:rPr>
              <a:t>г., как и </a:t>
            </a:r>
            <a:r>
              <a:rPr lang="ru-RU" sz="1500" b="1" dirty="0" smtClean="0">
                <a:latin typeface="Arial Narrow" panose="020B0606020202030204" pitchFamily="34" charset="0"/>
              </a:rPr>
              <a:t>в 2017 году   </a:t>
            </a:r>
            <a:r>
              <a:rPr lang="ru-RU" sz="1500" b="1" dirty="0">
                <a:latin typeface="Arial Narrow" panose="020B0606020202030204" pitchFamily="34" charset="0"/>
              </a:rPr>
              <a:t>было обеспечение доступной медицинской помощи детскому населению: врачом-педиатром – в день обращения, врачами-специалистами –  в течение </a:t>
            </a:r>
            <a:r>
              <a:rPr lang="ru-RU" sz="1500" b="1" dirty="0" smtClean="0">
                <a:latin typeface="Arial Narrow" panose="020B0606020202030204" pitchFamily="34" charset="0"/>
              </a:rPr>
              <a:t>недели.</a:t>
            </a: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2954664" y="3217168"/>
            <a:ext cx="5789081" cy="1416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b="1" dirty="0">
                <a:latin typeface="Arial Narrow" panose="020B0606020202030204" pitchFamily="34" charset="0"/>
              </a:rPr>
              <a:t>Для решения поставленной задачи  в рамках выполнения  методических рекомендаций по реализации мероприятий «Московский стандарт детской поликлиники» привлечены дополнительные кадровые ресурсы (работа дежурного врача в режиме работы  медицинской организации), введение дополнительных механизмов взаимодействия с пациентами, нуждающимися в получении справок, выписок, заключений врача на  получение продуктов питания на молочно- раздаточном пункте для детей льготных  категорий  детей, кормящих  и беременных женщин «кабинет выдачи справок и направлений».</a:t>
            </a:r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107504" y="5589240"/>
            <a:ext cx="8928992" cy="10081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1600" i="1">
                <a:solidFill>
                  <a:schemeClr val="tx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i="1">
                <a:solidFill>
                  <a:schemeClr val="tx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i="1">
                <a:solidFill>
                  <a:schemeClr val="tx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i="1">
                <a:solidFill>
                  <a:schemeClr val="tx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i="1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i="1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i="1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ru-RU" b="1" dirty="0">
                <a:latin typeface="Arial Narrow" panose="020B0606020202030204" pitchFamily="34" charset="0"/>
              </a:rPr>
              <a:t>Эффектом от данных мероприятий явились улучшение доступности врачей-педиатров участковых, дежурного  врача-педиатра в день обращения.</a:t>
            </a:r>
          </a:p>
          <a:p>
            <a:pPr algn="ctr"/>
            <a:r>
              <a:rPr lang="x-none" b="1">
                <a:latin typeface="Arial Narrow" panose="020B0606020202030204" pitchFamily="34" charset="0"/>
              </a:rPr>
              <a:t>Филиал  № </a:t>
            </a:r>
            <a:r>
              <a:rPr lang="ru-RU" b="1" dirty="0">
                <a:latin typeface="Arial Narrow" panose="020B0606020202030204" pitchFamily="34" charset="0"/>
              </a:rPr>
              <a:t>2</a:t>
            </a:r>
            <a:r>
              <a:rPr lang="x-none" b="1">
                <a:latin typeface="Arial Narrow" panose="020B0606020202030204" pitchFamily="34" charset="0"/>
              </a:rPr>
              <a:t> ГБУЗ «ДГП № </a:t>
            </a:r>
            <a:r>
              <a:rPr lang="ru-RU" b="1" dirty="0">
                <a:latin typeface="Arial Narrow" panose="020B0606020202030204" pitchFamily="34" charset="0"/>
              </a:rPr>
              <a:t>32</a:t>
            </a:r>
            <a:r>
              <a:rPr lang="x-none" b="1">
                <a:latin typeface="Arial Narrow" panose="020B0606020202030204" pitchFamily="34" charset="0"/>
              </a:rPr>
              <a:t> ДЗМ» обслуживает </a:t>
            </a:r>
            <a:r>
              <a:rPr lang="ru-RU" b="1" dirty="0">
                <a:latin typeface="Arial Narrow" panose="020B0606020202030204" pitchFamily="34" charset="0"/>
              </a:rPr>
              <a:t>детское население </a:t>
            </a:r>
            <a:r>
              <a:rPr lang="x-none" b="1">
                <a:latin typeface="Arial Narrow" panose="020B0606020202030204" pitchFamily="34" charset="0"/>
              </a:rPr>
              <a:t> район</a:t>
            </a:r>
            <a:r>
              <a:rPr lang="ru-RU" b="1" dirty="0">
                <a:latin typeface="Arial Narrow" panose="020B0606020202030204" pitchFamily="34" charset="0"/>
              </a:rPr>
              <a:t>а Мещанский.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build="p"/>
      <p:bldP spid="5" grpId="0"/>
      <p:bldP spid="8" grpId="0"/>
      <p:bldP spid="10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 txBox="1">
            <a:spLocks/>
          </p:cNvSpPr>
          <p:nvPr/>
        </p:nvSpPr>
        <p:spPr>
          <a:xfrm>
            <a:off x="1016" y="188641"/>
            <a:ext cx="9142984" cy="558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altLang="ru-RU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Объект 1"/>
          <p:cNvSpPr>
            <a:spLocks noGrp="1"/>
          </p:cNvSpPr>
          <p:nvPr>
            <p:ph sz="quarter" idx="13"/>
          </p:nvPr>
        </p:nvSpPr>
        <p:spPr>
          <a:xfrm>
            <a:off x="179512" y="980727"/>
            <a:ext cx="8737884" cy="64807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Arial Narrow" panose="020B0606020202030204" pitchFamily="34" charset="0"/>
              </a:rPr>
              <a:t> Анализ </a:t>
            </a:r>
            <a:r>
              <a:rPr lang="ru-RU" sz="1600" b="1" dirty="0">
                <a:latin typeface="Arial Narrow" panose="020B0606020202030204" pitchFamily="34" charset="0"/>
              </a:rPr>
              <a:t>результатов профилактических осмотров неутешителен и свидетельствует о том, что здоровье детей ухудшается по мере их взросления. </a:t>
            </a:r>
            <a:endParaRPr lang="ru-RU" sz="1600" b="1" dirty="0" smtClean="0">
              <a:latin typeface="Arial Narrow" panose="020B0606020202030204" pitchFamily="34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632848" cy="4320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АКТУАЛЬНОСТЬ РАБОТЫ</a:t>
            </a:r>
          </a:p>
        </p:txBody>
      </p:sp>
      <p:pic>
        <p:nvPicPr>
          <p:cNvPr id="84994" name="Picture 2" descr="C:\Users\User\Desktop\Московский стандарт\Филиал 2\IMG-20160620-WA00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8429" r="8940" b="15103"/>
          <a:stretch/>
        </p:blipFill>
        <p:spPr bwMode="auto">
          <a:xfrm>
            <a:off x="-2827593" y="4005064"/>
            <a:ext cx="2071001" cy="287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6" name="Picture 4" descr="C:\Users\User\Desktop\Московский стандарт\Филиал 2\IMG-20160620-WA0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6832" y="-171400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2954664" y="2132856"/>
            <a:ext cx="596186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600" b="1" dirty="0" smtClean="0">
              <a:latin typeface="Arial Narrow" pitchFamily="34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2955532" y="3617640"/>
            <a:ext cx="5961864" cy="1704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dirty="0" smtClean="0">
                <a:latin typeface="Arial Narrow" panose="020B0606020202030204" pitchFamily="34" charset="0"/>
              </a:rPr>
              <a:t>    </a:t>
            </a:r>
            <a:endParaRPr lang="ru-RU" sz="2900" b="1" dirty="0" smtClean="0"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40468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 Narrow" panose="020B0606020202030204" pitchFamily="34" charset="0"/>
              </a:rPr>
              <a:t>Распределение детей по группам здоровья по всем возрастам</a:t>
            </a:r>
            <a:endParaRPr lang="ru-RU" sz="1600" b="1" dirty="0" smtClean="0">
              <a:latin typeface="Arial Narrow" panose="020B0606020202030204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777440"/>
              </p:ext>
            </p:extLst>
          </p:nvPr>
        </p:nvGraphicFramePr>
        <p:xfrm>
          <a:off x="109995" y="2564904"/>
          <a:ext cx="4101965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50" name="Picture 2" descr="C:\Users\User\Desktop\для сайта\Фотобанк ДГП 32\ГБУЗ ДГП № 32 ДЗМ филиал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102" y="2564904"/>
            <a:ext cx="447598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692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build="p" animBg="1"/>
      <p:bldP spid="5" grpId="0"/>
      <p:bldP spid="8" grpId="0"/>
      <p:bldP spid="10" grpId="0"/>
      <p:bldP spid="2" grpId="0"/>
      <p:bldGraphic spid="1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 txBox="1">
            <a:spLocks/>
          </p:cNvSpPr>
          <p:nvPr/>
        </p:nvSpPr>
        <p:spPr>
          <a:xfrm>
            <a:off x="1016" y="188641"/>
            <a:ext cx="9142984" cy="558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altLang="ru-RU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Объект 1"/>
          <p:cNvSpPr>
            <a:spLocks noGrp="1"/>
          </p:cNvSpPr>
          <p:nvPr>
            <p:ph sz="quarter" idx="13"/>
          </p:nvPr>
        </p:nvSpPr>
        <p:spPr>
          <a:xfrm>
            <a:off x="179512" y="980727"/>
            <a:ext cx="8737884" cy="64807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Arial Narrow" panose="020B0606020202030204" pitchFamily="34" charset="0"/>
              </a:rPr>
              <a:t> Детей-инвалидов, проживающих на территории обслуживания </a:t>
            </a:r>
          </a:p>
          <a:p>
            <a:pPr marL="0" indent="0" algn="ctr">
              <a:buNone/>
            </a:pPr>
            <a:r>
              <a:rPr lang="ru-RU" sz="1600" b="1" dirty="0" smtClean="0">
                <a:latin typeface="Arial Narrow" panose="020B0606020202030204" pitchFamily="34" charset="0"/>
              </a:rPr>
              <a:t>филиала № 2 ГБУЗ «ДГП № 32 ДЗМ» - </a:t>
            </a:r>
            <a:r>
              <a:rPr lang="ru-RU" sz="2400" b="1" dirty="0" smtClean="0">
                <a:latin typeface="Arial Narrow" panose="020B0606020202030204" pitchFamily="34" charset="0"/>
              </a:rPr>
              <a:t>84, </a:t>
            </a:r>
            <a:r>
              <a:rPr lang="ru-RU" sz="1700" b="1" dirty="0" smtClean="0">
                <a:latin typeface="Arial Narrow" panose="020B0606020202030204" pitchFamily="34" charset="0"/>
              </a:rPr>
              <a:t>из них </a:t>
            </a:r>
            <a:r>
              <a:rPr lang="ru-RU" sz="2400" b="1" dirty="0" smtClean="0">
                <a:latin typeface="Arial Narrow" panose="020B0606020202030204" pitchFamily="34" charset="0"/>
              </a:rPr>
              <a:t>2 </a:t>
            </a:r>
            <a:r>
              <a:rPr lang="ru-RU" sz="1700" b="1" dirty="0" smtClean="0">
                <a:latin typeface="Arial Narrow" panose="020B0606020202030204" pitchFamily="34" charset="0"/>
              </a:rPr>
              <a:t>осмотрены на дому</a:t>
            </a: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632848" cy="4320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АКТУАЛЬНОСТЬ РАБОТЫ</a:t>
            </a: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2954664" y="2132856"/>
            <a:ext cx="596186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600" b="1" dirty="0" smtClean="0">
              <a:latin typeface="Arial Narrow" pitchFamily="34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2955532" y="3617640"/>
            <a:ext cx="5961864" cy="1704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dirty="0" smtClean="0">
                <a:latin typeface="Arial Narrow" panose="020B0606020202030204" pitchFamily="34" charset="0"/>
              </a:rPr>
              <a:t>    </a:t>
            </a:r>
            <a:endParaRPr lang="ru-RU" sz="2900" b="1" dirty="0" smtClean="0"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40468"/>
            <a:ext cx="4176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Причины возникновения инвалидности у детей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496680"/>
              </p:ext>
            </p:extLst>
          </p:nvPr>
        </p:nvGraphicFramePr>
        <p:xfrm>
          <a:off x="106320" y="2132856"/>
          <a:ext cx="4305300" cy="30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726691" y="1855281"/>
            <a:ext cx="417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 Narrow" panose="020B0606020202030204" pitchFamily="34" charset="0"/>
              </a:rPr>
              <a:t>    </a:t>
            </a:r>
            <a:r>
              <a:rPr lang="ru-RU" sz="1600" b="1" dirty="0">
                <a:latin typeface="Arial Narrow" panose="020B0606020202030204" pitchFamily="34" charset="0"/>
              </a:rPr>
              <a:t>Из </a:t>
            </a:r>
            <a:r>
              <a:rPr lang="ru-RU" sz="1600" b="1" dirty="0" smtClean="0">
                <a:latin typeface="Arial Narrow" panose="020B0606020202030204" pitchFamily="34" charset="0"/>
              </a:rPr>
              <a:t>84 ребенка-инвалида </a:t>
            </a:r>
            <a:r>
              <a:rPr lang="ru-RU" sz="1600" b="1" dirty="0">
                <a:latin typeface="Arial Narrow" panose="020B0606020202030204" pitchFamily="34" charset="0"/>
              </a:rPr>
              <a:t>все </a:t>
            </a:r>
            <a:r>
              <a:rPr lang="ru-RU" sz="1600" b="1" dirty="0" smtClean="0">
                <a:latin typeface="Arial Narrow" panose="020B0606020202030204" pitchFamily="34" charset="0"/>
              </a:rPr>
              <a:t>прошли </a:t>
            </a:r>
            <a:r>
              <a:rPr lang="ru-RU" sz="1600" b="1" dirty="0">
                <a:latin typeface="Arial Narrow" panose="020B0606020202030204" pitchFamily="34" charset="0"/>
              </a:rPr>
              <a:t>в </a:t>
            </a:r>
            <a:r>
              <a:rPr lang="ru-RU" sz="1600" b="1" dirty="0" smtClean="0">
                <a:latin typeface="Arial Narrow" panose="020B0606020202030204" pitchFamily="34" charset="0"/>
              </a:rPr>
              <a:t>2018 </a:t>
            </a:r>
            <a:r>
              <a:rPr lang="ru-RU" sz="1600" b="1" dirty="0">
                <a:latin typeface="Arial Narrow" panose="020B0606020202030204" pitchFamily="34" charset="0"/>
              </a:rPr>
              <a:t>году курс реабилитации, при этом, улучшение в состоянии здоровья отмечалось более чем у половины  детей.</a:t>
            </a:r>
            <a:endParaRPr lang="ru-RU" sz="1600" b="1" i="1" dirty="0" smtClean="0"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61499" y="3096355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 Narrow" panose="020B0606020202030204" pitchFamily="34" charset="0"/>
              </a:rPr>
              <a:t>    </a:t>
            </a:r>
            <a:r>
              <a:rPr lang="ru-RU" sz="1600" b="1" dirty="0">
                <a:latin typeface="Arial Narrow" panose="020B0606020202030204" pitchFamily="34" charset="0"/>
              </a:rPr>
              <a:t>За </a:t>
            </a:r>
            <a:r>
              <a:rPr lang="ru-RU" sz="1600" b="1" dirty="0" smtClean="0">
                <a:latin typeface="Arial Narrow" panose="020B0606020202030204" pitchFamily="34" charset="0"/>
              </a:rPr>
              <a:t>2018  </a:t>
            </a:r>
            <a:r>
              <a:rPr lang="ru-RU" sz="1600" b="1" dirty="0">
                <a:latin typeface="Arial Narrow" panose="020B0606020202030204" pitchFamily="34" charset="0"/>
              </a:rPr>
              <a:t>год  медикаментозное лечение получили  </a:t>
            </a:r>
            <a:r>
              <a:rPr lang="ru-RU" sz="1600" b="1" dirty="0" smtClean="0">
                <a:latin typeface="Arial Narrow" panose="020B0606020202030204" pitchFamily="34" charset="0"/>
              </a:rPr>
              <a:t>51 ребенок - инвалид</a:t>
            </a:r>
            <a:r>
              <a:rPr lang="ru-RU" sz="1600" b="1" dirty="0">
                <a:latin typeface="Arial Narrow" panose="020B0606020202030204" pitchFamily="34" charset="0"/>
              </a:rPr>
              <a:t>, в том числе, специфическую лекарственную терапию;  массаж, ЛФК, </a:t>
            </a:r>
            <a:r>
              <a:rPr lang="ru-RU" sz="1600" b="1" dirty="0" smtClean="0">
                <a:latin typeface="Arial Narrow" panose="020B0606020202030204" pitchFamily="34" charset="0"/>
              </a:rPr>
              <a:t>ФТЛ - 55 </a:t>
            </a:r>
            <a:r>
              <a:rPr lang="ru-RU" sz="1600" b="1" dirty="0">
                <a:latin typeface="Arial Narrow" panose="020B0606020202030204" pitchFamily="34" charset="0"/>
              </a:rPr>
              <a:t>чел., санаторно-курортное лечение – </a:t>
            </a:r>
            <a:r>
              <a:rPr lang="ru-RU" sz="1600" b="1" dirty="0" smtClean="0">
                <a:latin typeface="Arial Narrow" panose="020B0606020202030204" pitchFamily="34" charset="0"/>
              </a:rPr>
              <a:t>47 </a:t>
            </a:r>
            <a:r>
              <a:rPr lang="ru-RU" sz="1600" b="1" dirty="0">
                <a:latin typeface="Arial Narrow" panose="020B0606020202030204" pitchFamily="34" charset="0"/>
              </a:rPr>
              <a:t>детей-инвалидов, по путевкам, полученным в </a:t>
            </a:r>
            <a:r>
              <a:rPr lang="ru-RU" sz="1600" b="1" dirty="0" smtClean="0">
                <a:latin typeface="Arial Narrow" panose="020B0606020202030204" pitchFamily="34" charset="0"/>
              </a:rPr>
              <a:t>УСЗН</a:t>
            </a:r>
            <a:endParaRPr lang="ru-RU" sz="1600" b="1" i="1" dirty="0" smtClean="0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61499" y="4903775"/>
            <a:ext cx="417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Диспансеризация </a:t>
            </a:r>
            <a:r>
              <a:rPr lang="ru-RU" sz="1600" b="1" dirty="0"/>
              <a:t>детей - инвалидов проводится 2 раза  в  год. </a:t>
            </a:r>
            <a:r>
              <a:rPr lang="ru-RU" sz="1600" b="1" dirty="0" smtClean="0"/>
              <a:t>Из них трое осмотрены </a:t>
            </a:r>
            <a:r>
              <a:rPr lang="ru-RU" sz="1600" b="1" dirty="0"/>
              <a:t>врачами-специалистами  на дому.</a:t>
            </a:r>
            <a:endParaRPr lang="ru-RU" sz="1600" b="1" i="1" dirty="0" smtClean="0"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build="p" animBg="1"/>
      <p:bldP spid="5" grpId="0"/>
      <p:bldP spid="8" grpId="0"/>
      <p:bldP spid="10" grpId="0"/>
      <p:bldP spid="2" grpId="0"/>
      <p:bldGraphic spid="13" grpId="0">
        <p:bldAsOne/>
      </p:bldGraphic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 txBox="1">
            <a:spLocks/>
          </p:cNvSpPr>
          <p:nvPr/>
        </p:nvSpPr>
        <p:spPr>
          <a:xfrm>
            <a:off x="1016" y="188641"/>
            <a:ext cx="9142984" cy="558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altLang="ru-RU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Объект 1"/>
          <p:cNvSpPr>
            <a:spLocks noGrp="1"/>
          </p:cNvSpPr>
          <p:nvPr>
            <p:ph sz="quarter" idx="13"/>
          </p:nvPr>
        </p:nvSpPr>
        <p:spPr>
          <a:xfrm>
            <a:off x="755576" y="980727"/>
            <a:ext cx="8161820" cy="64807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Arial Narrow" panose="020B0606020202030204" pitchFamily="34" charset="0"/>
              </a:rPr>
              <a:t>Филиал №2 ГБУЗ «ДГП № 32 ДЗМ» имеет собственную страницу в сети Интернет </a:t>
            </a:r>
            <a:r>
              <a:rPr lang="ru-RU" b="1" u="sng" dirty="0">
                <a:latin typeface="Arial Narrow" panose="020B0606020202030204" pitchFamily="34" charset="0"/>
              </a:rPr>
              <a:t>http://</a:t>
            </a:r>
            <a:r>
              <a:rPr lang="ru-RU" b="1" u="sng" dirty="0" smtClean="0">
                <a:latin typeface="Arial Narrow" panose="020B0606020202030204" pitchFamily="34" charset="0"/>
              </a:rPr>
              <a:t>32dgp.ru</a:t>
            </a:r>
            <a:r>
              <a:rPr lang="en-US" b="1" u="sng" dirty="0">
                <a:latin typeface="Arial Narrow" panose="020B0606020202030204" pitchFamily="34" charset="0"/>
              </a:rPr>
              <a:t>/filial-№2</a:t>
            </a:r>
            <a:endParaRPr lang="ru-RU" b="1" u="sng" dirty="0" smtClean="0">
              <a:latin typeface="Arial Narrow" panose="020B0606020202030204" pitchFamily="34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632848" cy="432048"/>
          </a:xfrm>
        </p:spPr>
        <p:txBody>
          <a:bodyPr anchor="ctr"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Развитие материально -технической базы</a:t>
            </a: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2954664" y="2132856"/>
            <a:ext cx="596186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600" b="1" dirty="0" smtClean="0">
              <a:latin typeface="Arial Narrow" pitchFamily="34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2955532" y="3617640"/>
            <a:ext cx="5961864" cy="1704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dirty="0" smtClean="0">
                <a:latin typeface="Arial Narrow" panose="020B0606020202030204" pitchFamily="34" charset="0"/>
              </a:rPr>
              <a:t>    </a:t>
            </a:r>
            <a:endParaRPr lang="ru-RU" sz="2900" b="1" dirty="0" smtClean="0"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939769"/>
            <a:ext cx="816182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Arial Narrow" panose="020B0606020202030204" pitchFamily="34" charset="0"/>
              </a:rPr>
              <a:t>В рамках реализации мероприятий  по Модернизации здравоохранения города Москвы в части внедрения современных информационных систем, в поликлинике внедрена система электронной записи на прием к врачу, выписка рецептов, выписка листка нетрудоспособности, выдача заключений врача на получение бесплатных продуктов питания на молочно-раздаточных пунктах. Ведение  электронных медицинских карт. </a:t>
            </a:r>
            <a:endParaRPr lang="ru-RU" b="1" i="1" dirty="0" smtClean="0"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1524" y="5157192"/>
            <a:ext cx="816182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Arial Narrow" panose="020B0606020202030204" pitchFamily="34" charset="0"/>
              </a:rPr>
              <a:t>Техническая оснащенность </a:t>
            </a:r>
            <a:r>
              <a:rPr lang="ru-RU" b="1" i="1" dirty="0" smtClean="0">
                <a:latin typeface="Arial Narrow" panose="020B0606020202030204" pitchFamily="34" charset="0"/>
              </a:rPr>
              <a:t>кабинетов </a:t>
            </a:r>
            <a:r>
              <a:rPr lang="ru-RU" b="1" i="1" dirty="0">
                <a:latin typeface="Arial Narrow" panose="020B0606020202030204" pitchFamily="34" charset="0"/>
              </a:rPr>
              <a:t>функциональной диагностики, </a:t>
            </a:r>
            <a:r>
              <a:rPr lang="ru-RU" b="1" i="1" dirty="0" smtClean="0">
                <a:latin typeface="Arial Narrow" panose="020B0606020202030204" pitchFamily="34" charset="0"/>
              </a:rPr>
              <a:t>физиотерапевтического, </a:t>
            </a:r>
            <a:r>
              <a:rPr lang="ru-RU" b="1" i="1" dirty="0">
                <a:latin typeface="Arial Narrow" panose="020B0606020202030204" pitchFamily="34" charset="0"/>
              </a:rPr>
              <a:t>клинической лаборатории соответствует современным требованиям и позволяет медицинским работникам проводить большое количество исследований и процедур непосредственно на базе поликлиники.</a:t>
            </a:r>
            <a:endParaRPr lang="ru-RU" b="1" i="1" dirty="0" smtClean="0">
              <a:latin typeface="Arial Narrow" panose="020B0606020202030204" pitchFamily="34" charset="0"/>
            </a:endParaRPr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755576" y="4145740"/>
            <a:ext cx="8161820" cy="6480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latin typeface="Arial Narrow" panose="020B0606020202030204" pitchFamily="34" charset="0"/>
              </a:rPr>
              <a:t>Работает система электронного документооборота.</a:t>
            </a:r>
            <a:endParaRPr lang="ru-RU" b="1" u="sng" dirty="0" smtClean="0"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51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build="p" animBg="1"/>
      <p:bldP spid="5" grpId="0"/>
      <p:bldP spid="8" grpId="0"/>
      <p:bldP spid="10" grpId="0"/>
      <p:bldP spid="2" grpId="0" animBg="1"/>
      <p:bldP spid="16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 txBox="1">
            <a:spLocks/>
          </p:cNvSpPr>
          <p:nvPr/>
        </p:nvSpPr>
        <p:spPr>
          <a:xfrm>
            <a:off x="1016" y="188641"/>
            <a:ext cx="9142984" cy="558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altLang="ru-RU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Объект 1"/>
          <p:cNvSpPr>
            <a:spLocks noGrp="1"/>
          </p:cNvSpPr>
          <p:nvPr>
            <p:ph sz="quarter" idx="13"/>
          </p:nvPr>
        </p:nvSpPr>
        <p:spPr>
          <a:xfrm>
            <a:off x="114318" y="980728"/>
            <a:ext cx="8916380" cy="86409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i="0" dirty="0">
                <a:latin typeface="Arial Narrow" panose="020B0606020202030204" pitchFamily="34" charset="0"/>
              </a:rPr>
              <a:t>Штатная численность медицинского и иного персонала устанавливается руководителем медицинской организации (п. 6 приложения 4 к приказу </a:t>
            </a:r>
            <a:r>
              <a:rPr lang="ru-RU" sz="1600" b="1" i="0" dirty="0" err="1">
                <a:latin typeface="Arial Narrow" panose="020B0606020202030204" pitchFamily="34" charset="0"/>
              </a:rPr>
              <a:t>Минздравосоцразвития</a:t>
            </a:r>
            <a:r>
              <a:rPr lang="ru-RU" sz="1600" b="1" i="0" dirty="0">
                <a:latin typeface="Arial Narrow" panose="020B0606020202030204" pitchFamily="34" charset="0"/>
              </a:rPr>
              <a:t> РФ от 16.04.2012г. № 366н </a:t>
            </a:r>
            <a:r>
              <a:rPr lang="ru-RU" sz="1600" b="1" i="0" dirty="0" smtClean="0">
                <a:latin typeface="Arial Narrow" panose="020B0606020202030204" pitchFamily="34" charset="0"/>
              </a:rPr>
              <a:t>« </a:t>
            </a:r>
            <a:r>
              <a:rPr lang="ru-RU" sz="1600" b="1" i="0" dirty="0">
                <a:latin typeface="Arial Narrow" panose="020B0606020202030204" pitchFamily="34" charset="0"/>
              </a:rPr>
              <a:t>Об утверждении порядка оказания педиатрической помощи») и определяется:</a:t>
            </a: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632848" cy="43204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Штатная численность</a:t>
            </a:r>
            <a:endParaRPr lang="ru-RU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2954664" y="2132856"/>
            <a:ext cx="596186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600" b="1" dirty="0" smtClean="0">
              <a:latin typeface="Arial Narrow" pitchFamily="34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2955532" y="3617640"/>
            <a:ext cx="5961864" cy="1704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dirty="0" smtClean="0">
                <a:latin typeface="Arial Narrow" panose="020B0606020202030204" pitchFamily="34" charset="0"/>
              </a:rPr>
              <a:t>    </a:t>
            </a:r>
            <a:endParaRPr lang="ru-RU" sz="2900" b="1" dirty="0" smtClean="0"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2021695"/>
            <a:ext cx="3481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 Narrow" panose="020B0606020202030204" pitchFamily="34" charset="0"/>
              </a:rPr>
              <a:t>- необходимостью  </a:t>
            </a:r>
            <a:r>
              <a:rPr lang="ru-RU" sz="1600" b="1" i="1" dirty="0">
                <a:latin typeface="Arial Narrow" panose="020B0606020202030204" pitchFamily="34" charset="0"/>
              </a:rPr>
              <a:t>решения первоочередных задач по обеспечению доступности </a:t>
            </a:r>
            <a:r>
              <a:rPr lang="ru-RU" sz="1600" b="1" i="1" dirty="0" smtClean="0">
                <a:latin typeface="Arial Narrow" panose="020B0606020202030204" pitchFamily="34" charset="0"/>
              </a:rPr>
              <a:t>   оказания </a:t>
            </a:r>
            <a:r>
              <a:rPr lang="ru-RU" sz="1600" b="1" i="1" dirty="0">
                <a:latin typeface="Arial Narrow" panose="020B0606020202030204" pitchFamily="34" charset="0"/>
              </a:rPr>
              <a:t>медицинской помощи в установленные сроки;</a:t>
            </a:r>
            <a:endParaRPr lang="ru-RU" sz="1600" b="1" i="1" dirty="0" smtClean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39496" y="3789040"/>
            <a:ext cx="3228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latin typeface="Arial Narrow" panose="020B0606020202030204" pitchFamily="34" charset="0"/>
              </a:rPr>
              <a:t>- численностью обслуживаемого детского населения</a:t>
            </a:r>
            <a:r>
              <a:rPr lang="ru-RU" sz="1600" b="1" i="1" dirty="0" smtClean="0">
                <a:latin typeface="Arial Narrow" panose="020B0606020202030204" pitchFamily="34" charset="0"/>
              </a:rPr>
              <a:t>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26927" y="4737139"/>
            <a:ext cx="3228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latin typeface="Arial Narrow" panose="020B0606020202030204" pitchFamily="34" charset="0"/>
              </a:rPr>
              <a:t>- объемом проводимой лечебно-профилактической работы</a:t>
            </a:r>
            <a:r>
              <a:rPr lang="ru-RU" sz="1600" b="1" i="1" dirty="0" smtClean="0">
                <a:latin typeface="Arial Narrow" panose="020B0606020202030204" pitchFamily="34" charset="0"/>
              </a:rPr>
              <a:t>;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26927" y="5661248"/>
            <a:ext cx="3228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 Narrow" panose="020B0606020202030204" pitchFamily="34" charset="0"/>
              </a:rPr>
              <a:t>-финансовыми возможностями   медицинской </a:t>
            </a:r>
            <a:r>
              <a:rPr lang="ru-RU" sz="1600" b="1" i="1" dirty="0">
                <a:latin typeface="Arial Narrow" panose="020B0606020202030204" pitchFamily="34" charset="0"/>
              </a:rPr>
              <a:t>организации.</a:t>
            </a:r>
            <a:endParaRPr lang="ru-RU" sz="1600" b="1" i="1" dirty="0" smtClean="0">
              <a:latin typeface="Arial Narrow" panose="020B060602020203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758952"/>
              </p:ext>
            </p:extLst>
          </p:nvPr>
        </p:nvGraphicFramePr>
        <p:xfrm>
          <a:off x="238894" y="2295327"/>
          <a:ext cx="5181210" cy="341947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52366"/>
                <a:gridCol w="829249"/>
                <a:gridCol w="753234"/>
                <a:gridCol w="527318"/>
                <a:gridCol w="829249"/>
                <a:gridCol w="753234"/>
                <a:gridCol w="1036560"/>
              </a:tblGrid>
              <a:tr h="795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Контингент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Ставок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по штату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Занято ставок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Физические лица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Укомплектованность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 Narrow" panose="020B0606020202030204" pitchFamily="34" charset="0"/>
                        </a:rPr>
                        <a:t>Коэффициент совместительства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</a:tr>
              <a:tr h="203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Врачи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132,25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99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r>
                        <a:rPr lang="en-US" sz="1100" b="1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73</a:t>
                      </a:r>
                      <a:r>
                        <a:rPr lang="en-US" sz="1100" b="1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  <a:r>
                        <a:rPr lang="en-US" sz="1100" b="1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</a:tr>
              <a:tr h="406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Ф№2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Участковые врачи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7,0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7,0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6,0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85,7%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1,20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</a:tr>
              <a:tr h="609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Средний мед. персонал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222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123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128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55%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0.98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</a:tr>
              <a:tr h="203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Ф№2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Уч.м/с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7,0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7,0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6,0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85,7%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1,,2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</a:tr>
              <a:tr h="795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Младший медицинский персонал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</a:tr>
              <a:tr h="203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Прочие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 Narrow" panose="020B0606020202030204" pitchFamily="34" charset="0"/>
                        </a:rPr>
                        <a:t>85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 Narrow" panose="020B0606020202030204" pitchFamily="34" charset="0"/>
                        </a:rPr>
                        <a:t>60.25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 Narrow" panose="020B0606020202030204" pitchFamily="34" charset="0"/>
                        </a:rPr>
                        <a:t>72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 Narrow" panose="020B0606020202030204" pitchFamily="34" charset="0"/>
                        </a:rPr>
                        <a:t>69</a:t>
                      </a: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0.89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</a:tr>
              <a:tr h="20314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 Narrow" panose="020B0606020202030204" pitchFamily="34" charset="0"/>
                        </a:rPr>
                        <a:t>439.25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 Narrow" panose="020B0606020202030204" pitchFamily="34" charset="0"/>
                        </a:rPr>
                        <a:t>282.25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 Narrow" panose="020B0606020202030204" pitchFamily="34" charset="0"/>
                        </a:rPr>
                        <a:t>307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0569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build="p" animBg="1"/>
      <p:bldP spid="5" grpId="0"/>
      <p:bldP spid="8" grpId="0"/>
      <p:bldP spid="10" grpId="0"/>
      <p:bldP spid="12" grpId="0"/>
      <p:bldP spid="13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/>
          <p:cNvSpPr>
            <a:spLocks noGrp="1"/>
          </p:cNvSpPr>
          <p:nvPr>
            <p:ph type="title"/>
          </p:nvPr>
        </p:nvSpPr>
        <p:spPr>
          <a:xfrm>
            <a:off x="1016" y="188641"/>
            <a:ext cx="9142984" cy="5580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eaLnBrk="1" hangingPunct="1"/>
            <a:r>
              <a:rPr lang="en-US" alt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altLang="ru-RU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Заголовок 2"/>
          <p:cNvSpPr>
            <a:spLocks/>
          </p:cNvSpPr>
          <p:nvPr/>
        </p:nvSpPr>
        <p:spPr bwMode="auto">
          <a:xfrm>
            <a:off x="395536" y="260648"/>
            <a:ext cx="8353300" cy="39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КРАТКАЯ </a:t>
            </a:r>
            <a:r>
              <a:rPr lang="ru-RU" alt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СПРАВКА О </a:t>
            </a:r>
            <a:r>
              <a:rPr lang="ru-RU" alt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ДЕЯТЕЛЬНОСТИ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ГБУЗ </a:t>
            </a: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«ДГП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№</a:t>
            </a:r>
            <a:r>
              <a:rPr lang="en-US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32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ДЗМ» </a:t>
            </a:r>
            <a:endParaRPr lang="ru-RU" altLang="ru-R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5702" y="873503"/>
            <a:ext cx="8712968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ru-RU" sz="1550" b="1" dirty="0" smtClean="0">
                <a:solidFill>
                  <a:schemeClr val="bg1"/>
                </a:solidFill>
                <a:latin typeface="Arial Narrow" panose="020B0606020202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    </a:t>
            </a:r>
            <a:r>
              <a:rPr lang="ru-RU" sz="1550" b="1" dirty="0" smtClean="0">
                <a:latin typeface="Arial Narrow" panose="020B0606020202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ГБУЗ «ДГП №32 ДЗМ» оказывает амбулаторно-поликлиническую медицинскую помощь и является многопрофильным лечебно-профилактическим учреждением </a:t>
            </a:r>
            <a:r>
              <a:rPr lang="ru-RU" sz="1550" b="1" dirty="0" smtClean="0">
                <a:latin typeface="Arial Narrow" panose="020B0606020202030204" pitchFamily="34" charset="0"/>
              </a:rPr>
              <a:t>состоящим из  амбулаторного центра (ДГП № 32) и трех филиалов </a:t>
            </a:r>
            <a:r>
              <a:rPr lang="ru-RU" sz="1550" b="1" dirty="0" smtClean="0">
                <a:latin typeface="Arial Narrow" panose="020B0606020202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с прикрепленным  населением </a:t>
            </a:r>
            <a:r>
              <a:rPr lang="ru-RU" sz="1550" b="1" dirty="0" smtClean="0">
                <a:latin typeface="Arial Narrow" pitchFamily="34" charset="0"/>
              </a:rPr>
              <a:t>28847 человек, из них 386 детей инвалидов.</a:t>
            </a:r>
          </a:p>
          <a:p>
            <a:pPr algn="just"/>
            <a:r>
              <a:rPr lang="ru-RU" sz="1550" b="1" dirty="0" smtClean="0">
                <a:latin typeface="Arial Narrow" pitchFamily="34" charset="0"/>
              </a:rPr>
              <a:t>     Филиалы, в том числе и филиал № 2, являются подразделениями первого уровня оказания первичной медико-санитарной помощи. </a:t>
            </a:r>
          </a:p>
          <a:p>
            <a:pPr algn="just"/>
            <a:r>
              <a:rPr lang="ru-RU" sz="1550" b="1" dirty="0" smtClean="0">
                <a:latin typeface="Arial Narrow" pitchFamily="34" charset="0"/>
              </a:rPr>
              <a:t>       Второй уровень оказания медицинской помощи размещается на базе Детской поликлиники № 32  и обеспечивает первичную специализированную медико-санитарную помощь, в том числе консультативно-диагностическую (прикрепленному детскому населению).</a:t>
            </a:r>
            <a:endParaRPr lang="ru-RU" sz="1550" b="1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449" y="2814590"/>
            <a:ext cx="4752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50" b="1" dirty="0" smtClean="0">
                <a:latin typeface="Arial Narrow" panose="020B0606020202030204" pitchFamily="34" charset="0"/>
              </a:rPr>
              <a:t>В структуру </a:t>
            </a:r>
            <a:r>
              <a:rPr lang="ru-RU" sz="1450" b="1" dirty="0" smtClean="0">
                <a:latin typeface="Arial Narrow" panose="020B0606020202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ГБУЗ «ДГП №32 ДЗМ» входят:</a:t>
            </a:r>
            <a:endParaRPr lang="ru-RU" sz="1450" b="1" dirty="0" smtClean="0">
              <a:latin typeface="Arial Narrow" panose="020B0606020202030204" pitchFamily="34" charset="0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450" b="1" dirty="0" smtClean="0">
                <a:latin typeface="Arial Narrow" panose="020B0606020202030204" pitchFamily="34" charset="0"/>
              </a:rPr>
              <a:t>педиатрические отделения; 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450" b="1" dirty="0" smtClean="0">
                <a:latin typeface="Arial Narrow" panose="020B0606020202030204" pitchFamily="34" charset="0"/>
              </a:rPr>
              <a:t>консультативно-диагностические кабинеты врачей-специалистов (отоларинголог, уролог, хирург, эндокринолог, кардиолог, офтальмолог, гинеколог, невролог, ортопед, травматолог, аллерголог, гастроэнтеролог);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450" b="1" dirty="0" smtClean="0">
                <a:latin typeface="Arial Narrow" panose="020B0606020202030204" pitchFamily="34" charset="0"/>
              </a:rPr>
              <a:t>отделение медицинской реабилитации (врач лечебной физкультуры, физиотерапевт, кабинет массажа, бассейн);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450" b="1" dirty="0" smtClean="0">
                <a:latin typeface="Arial Narrow" panose="020B0606020202030204" pitchFamily="34" charset="0"/>
              </a:rPr>
              <a:t>клинико-диагностические лаборатории;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450" b="1" dirty="0" smtClean="0">
                <a:latin typeface="Arial Narrow" panose="020B0606020202030204" pitchFamily="34" charset="0"/>
              </a:rPr>
              <a:t>отделение медицинской профилактики (105 кабинетов в  образовательных учреждениях);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450" b="1" dirty="0" smtClean="0">
                <a:latin typeface="Arial Narrow" panose="020B0606020202030204" pitchFamily="34" charset="0"/>
              </a:rPr>
              <a:t>кабинеты функциональной диагностики (ЭКГ, ХМ ЭКГ, СМАД, ФВД, ЭЭГ); 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450" b="1" dirty="0" smtClean="0">
                <a:latin typeface="Arial Narrow" panose="020B0606020202030204" pitchFamily="34" charset="0"/>
              </a:rPr>
              <a:t>кабинеты ультразвуковой диагностики (УЗИ органов брюшной полости, малого таза, щитовидной железы, УЗДГ, ЭХО-КГ).</a:t>
            </a:r>
            <a:endParaRPr lang="ru-RU" sz="1450" b="1" dirty="0">
              <a:latin typeface="Arial Narrow" panose="020B0606020202030204" pitchFamily="34" charset="0"/>
            </a:endParaRPr>
          </a:p>
        </p:txBody>
      </p:sp>
      <p:pic>
        <p:nvPicPr>
          <p:cNvPr id="8" name="Picture 2" descr="C:\Users\2\Desktop\ПРЕЗЕНТАЦИЯ 16.08.2017\фото ф2\IMG_16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77" y="3059054"/>
            <a:ext cx="388843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 txBox="1">
            <a:spLocks/>
          </p:cNvSpPr>
          <p:nvPr/>
        </p:nvSpPr>
        <p:spPr>
          <a:xfrm>
            <a:off x="1016" y="188641"/>
            <a:ext cx="9142984" cy="558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altLang="ru-RU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632848" cy="432048"/>
          </a:xfrm>
        </p:spPr>
        <p:txBody>
          <a:bodyPr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Подготовка и Повышение квалификации кадров</a:t>
            </a:r>
          </a:p>
        </p:txBody>
      </p:sp>
      <p:pic>
        <p:nvPicPr>
          <p:cNvPr id="84994" name="Picture 2" descr="C:\Users\User\Desktop\Московский стандарт\Филиал 2\IMG-20160620-WA00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8429" r="8940" b="15103"/>
          <a:stretch/>
        </p:blipFill>
        <p:spPr bwMode="auto">
          <a:xfrm>
            <a:off x="-2827593" y="4005064"/>
            <a:ext cx="2071001" cy="287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6" name="Picture 4" descr="C:\Users\User\Desktop\Московский стандарт\Филиал 2\IMG-20160620-WA0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6832" y="-171400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2954664" y="2132856"/>
            <a:ext cx="596186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600" b="1" dirty="0" smtClean="0">
              <a:latin typeface="Arial Narrow" pitchFamily="34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2955532" y="3617640"/>
            <a:ext cx="5961864" cy="1704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dirty="0" smtClean="0">
                <a:latin typeface="Arial Narrow" panose="020B0606020202030204" pitchFamily="34" charset="0"/>
              </a:rPr>
              <a:t>    </a:t>
            </a:r>
            <a:endParaRPr lang="ru-RU" sz="2900" b="1" dirty="0" smtClean="0"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19675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latin typeface="Arial Narrow" panose="020B0606020202030204" pitchFamily="34" charset="0"/>
              </a:rPr>
              <a:t>В  ГБУЗ «ДГП №32 ДЗМ» 100% занятость участковых врачей- педиатров и участковых медицинских сестер, а также 100% занятость врачей- специалистов 1 уровня ( окулист, </a:t>
            </a:r>
            <a:r>
              <a:rPr lang="ru-RU" sz="1600" b="1" i="1" dirty="0" err="1">
                <a:latin typeface="Arial Narrow" panose="020B0606020202030204" pitchFamily="34" charset="0"/>
              </a:rPr>
              <a:t>оториноларинголог</a:t>
            </a:r>
            <a:r>
              <a:rPr lang="ru-RU" sz="1600" b="1" i="1" dirty="0">
                <a:latin typeface="Arial Narrow" panose="020B0606020202030204" pitchFamily="34" charset="0"/>
              </a:rPr>
              <a:t>, хирург). </a:t>
            </a:r>
            <a:endParaRPr lang="ru-RU" sz="1600" b="1" i="1" dirty="0" smtClean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7840" y="213285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Arial Narrow" panose="020B0606020202030204" pitchFamily="34" charset="0"/>
              </a:rPr>
              <a:t>100% врачей и медицинских сестер имеют сертификаты  на право осуществления медицинской деятельности.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7840" y="2900843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Arial Narrow" panose="020B0606020202030204" pitchFamily="34" charset="0"/>
              </a:rPr>
              <a:t>Квалификационную категорию имеют 27.6 % врачей, в том числе высшую - 21 чел., первую - 7 чел., вторую- 3 чел. и 19.2%  работающего среднего   медицинского   персонала, в том числе высшую- 17 чел, первую- 6 чел., вторую- 8 чел., звание кандидата  медицинских наук  -   7 врачей.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17840" y="4103164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Arial Narrow" panose="020B0606020202030204" pitchFamily="34" charset="0"/>
              </a:rPr>
              <a:t>За </a:t>
            </a:r>
            <a:r>
              <a:rPr lang="ru-RU" sz="1600" b="1" i="1" dirty="0" smtClean="0">
                <a:latin typeface="Arial Narrow" panose="020B0606020202030204" pitchFamily="34" charset="0"/>
              </a:rPr>
              <a:t>2018 </a:t>
            </a:r>
            <a:r>
              <a:rPr lang="ru-RU" sz="1600" b="1" i="1" dirty="0">
                <a:latin typeface="Arial Narrow" panose="020B0606020202030204" pitchFamily="34" charset="0"/>
              </a:rPr>
              <a:t>год  прошли обучение на  цикле усовершенствования медицинского персонала   по филиалу № 2 прошли обучение 8 врачей  и 5 медицинских сестер.</a:t>
            </a:r>
          </a:p>
        </p:txBody>
      </p:sp>
      <p:sp>
        <p:nvSpPr>
          <p:cNvPr id="22" name="Объект 1"/>
          <p:cNvSpPr txBox="1">
            <a:spLocks/>
          </p:cNvSpPr>
          <p:nvPr/>
        </p:nvSpPr>
        <p:spPr>
          <a:xfrm>
            <a:off x="115478" y="5442384"/>
            <a:ext cx="891638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600" b="1" i="0" dirty="0" smtClean="0">
                <a:latin typeface="Arial Narrow" panose="020B0606020202030204" pitchFamily="34" charset="0"/>
              </a:rPr>
              <a:t>Повышение квалификации  на цикле тематического усовершенствования по теме «Вакцинопрофилактика» прошли 85% медицинского персонала</a:t>
            </a:r>
            <a:endParaRPr lang="ru-RU" sz="1600" b="1" i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4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1016" y="188639"/>
            <a:ext cx="9142984" cy="4320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atin typeface="Arial Narrow" panose="020B0606020202030204" pitchFamily="34" charset="0"/>
              </a:rPr>
              <a:t>Структурные подразделения  ГБУЗ «ДГП № 32ДЗМ"филиала№2</a:t>
            </a:r>
            <a:endParaRPr lang="ru-RU" altLang="ru-RU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6439" y="764704"/>
            <a:ext cx="8856984" cy="8617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Arial Narrow" panose="020B0606020202030204" pitchFamily="34" charset="0"/>
              </a:rPr>
              <a:t>ГБУЗ «ДГП № 32 ДЗМ»  филиал №</a:t>
            </a:r>
            <a:r>
              <a:rPr lang="ru-RU" sz="1600" b="1" i="1" dirty="0" smtClean="0">
                <a:latin typeface="Arial Narrow" panose="020B0606020202030204" pitchFamily="34" charset="0"/>
              </a:rPr>
              <a:t>2 расположен  </a:t>
            </a:r>
            <a:r>
              <a:rPr lang="ru-RU" sz="1600" b="1" i="1" dirty="0">
                <a:latin typeface="Arial Narrow" panose="020B0606020202030204" pitchFamily="34" charset="0"/>
              </a:rPr>
              <a:t>в типовом 3-х этажном здании</a:t>
            </a:r>
            <a:r>
              <a:rPr lang="ru-RU" sz="1600" b="1" i="1" dirty="0" smtClean="0"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ru-RU" sz="1600" b="1" i="1" dirty="0" smtClean="0">
                <a:latin typeface="Arial Narrow" panose="020B0606020202030204" pitchFamily="34" charset="0"/>
              </a:rPr>
              <a:t> </a:t>
            </a:r>
            <a:r>
              <a:rPr lang="ru-RU" sz="1600" b="1" i="1" dirty="0">
                <a:latin typeface="Arial Narrow" panose="020B0606020202030204" pitchFamily="34" charset="0"/>
              </a:rPr>
              <a:t>Плановая мощность 320 посещений в смену. </a:t>
            </a:r>
          </a:p>
          <a:p>
            <a:r>
              <a:rPr lang="ru-RU" sz="1600" b="1" i="1" dirty="0">
                <a:latin typeface="Arial Narrow" panose="020B0606020202030204" pitchFamily="34" charset="0"/>
              </a:rPr>
              <a:t> </a:t>
            </a:r>
            <a:r>
              <a:rPr lang="ru-RU" b="1" i="1" dirty="0">
                <a:latin typeface="Arial Narrow" panose="020B0606020202030204" pitchFamily="34" charset="0"/>
              </a:rPr>
              <a:t>В поликлинике действуют: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1363" y="5830525"/>
            <a:ext cx="17219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i="1" dirty="0" err="1">
                <a:latin typeface="Arial Narrow" panose="020B0606020202030204" pitchFamily="34" charset="0"/>
              </a:rPr>
              <a:t>картохранилище</a:t>
            </a:r>
            <a:r>
              <a:rPr lang="ru-RU" sz="1600" b="1" i="1" dirty="0">
                <a:latin typeface="Arial Narrow" panose="020B0606020202030204" pitchFamily="34" charset="0"/>
              </a:rPr>
              <a:t>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2545" y="1671660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 smtClean="0">
                <a:latin typeface="Arial Narrow" panose="020B0606020202030204" pitchFamily="34" charset="0"/>
              </a:rPr>
              <a:t>Педиатрическое </a:t>
            </a:r>
            <a:r>
              <a:rPr lang="ru-RU" sz="1600" b="1" i="1" dirty="0">
                <a:latin typeface="Arial Narrow" panose="020B0606020202030204" pitchFamily="34" charset="0"/>
              </a:rPr>
              <a:t>отделение, организованное по территориально-участковому принципу;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2545" y="1998632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 smtClean="0">
                <a:latin typeface="Arial Narrow" panose="020B0606020202030204" pitchFamily="34" charset="0"/>
              </a:rPr>
              <a:t>кабинеты </a:t>
            </a:r>
            <a:r>
              <a:rPr lang="ru-RU" sz="1600" b="1" i="1" dirty="0">
                <a:latin typeface="Arial Narrow" panose="020B0606020202030204" pitchFamily="34" charset="0"/>
              </a:rPr>
              <a:t>специалистов: невролога, офтальмолога,  хирурга,  </a:t>
            </a:r>
            <a:r>
              <a:rPr lang="ru-RU" sz="1600" b="1" i="1" dirty="0" err="1">
                <a:latin typeface="Arial Narrow" panose="020B0606020202030204" pitchFamily="34" charset="0"/>
              </a:rPr>
              <a:t>оториноларинголога</a:t>
            </a:r>
            <a:r>
              <a:rPr lang="ru-RU" sz="1600" b="1" i="1" dirty="0">
                <a:latin typeface="Arial Narrow" panose="020B0606020202030204" pitchFamily="34" charset="0"/>
              </a:rPr>
              <a:t>, ортопеда,  гастроэнтеролога, эндокринолога, аллерголога;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2545" y="2932226"/>
            <a:ext cx="36327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i="1" dirty="0">
                <a:latin typeface="Arial Narrow" panose="020B0606020202030204" pitchFamily="34" charset="0"/>
              </a:rPr>
              <a:t>кабинет функциональной диагностики;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2545" y="2575547"/>
            <a:ext cx="3602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latin typeface="Arial Narrow" panose="020B0606020202030204" pitchFamily="34" charset="0"/>
              </a:rPr>
              <a:t>кабинет ультразвуковой диагностики;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0011" y="3356992"/>
            <a:ext cx="3727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i="1" dirty="0">
                <a:latin typeface="Arial Narrow" panose="020B0606020202030204" pitchFamily="34" charset="0"/>
              </a:rPr>
              <a:t>клинико-диагностическая  лаборатория;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8053" y="3826495"/>
            <a:ext cx="2454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i="1" dirty="0">
                <a:latin typeface="Arial Narrow" panose="020B0606020202030204" pitchFamily="34" charset="0"/>
              </a:rPr>
              <a:t>отделение профилактики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8053" y="4257275"/>
            <a:ext cx="2247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latin typeface="Arial Narrow" panose="020B0606020202030204" pitchFamily="34" charset="0"/>
              </a:rPr>
              <a:t>кабинет физиотерапии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1363" y="4625524"/>
            <a:ext cx="1672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i="1" dirty="0">
                <a:latin typeface="Arial Narrow" panose="020B0606020202030204" pitchFamily="34" charset="0"/>
              </a:rPr>
              <a:t>кабинет массажа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8053" y="4964078"/>
            <a:ext cx="3692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i="1" dirty="0" smtClean="0">
                <a:latin typeface="Arial Narrow" panose="020B0606020202030204" pitchFamily="34" charset="0"/>
              </a:rPr>
              <a:t>Прививочный и процедурный  кабинеты</a:t>
            </a:r>
            <a:endParaRPr lang="ru-RU" sz="1600" b="1" i="1" dirty="0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1363" y="5377737"/>
            <a:ext cx="13099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i="1" dirty="0">
                <a:latin typeface="Arial Narrow" panose="020B0606020202030204" pitchFamily="34" charset="0"/>
              </a:rPr>
              <a:t>кабинет ЛФК</a:t>
            </a:r>
          </a:p>
        </p:txBody>
      </p:sp>
      <p:pic>
        <p:nvPicPr>
          <p:cNvPr id="18" name="Picture 4" descr="C:\Users\User\Desktop\Московский стандарт\Филиал 2\IMG-20160620-WA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249" y="2744824"/>
            <a:ext cx="4089184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10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1016" y="188639"/>
            <a:ext cx="9142984" cy="5760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atin typeface="Arial Narrow" panose="020B0606020202030204" pitchFamily="34" charset="0"/>
              </a:rPr>
              <a:t>Основные задачи  при оказании первичной медико-санитарной помощи первого уровня.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686" y="6381328"/>
            <a:ext cx="8856984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Arial Narrow" panose="020B0606020202030204" pitchFamily="34" charset="0"/>
              </a:rPr>
              <a:t>И это не все  первоочередные задачи, поставленные перед ГБУЗ «ДГП № 32 ДЗМ» </a:t>
            </a:r>
            <a:endParaRPr lang="ru-RU" sz="1600" b="1" i="1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545" y="908720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 smtClean="0">
                <a:latin typeface="Arial Narrow" panose="020B0606020202030204" pitchFamily="34" charset="0"/>
              </a:rPr>
              <a:t>Раннее </a:t>
            </a:r>
            <a:r>
              <a:rPr lang="ru-RU" sz="1600" b="1" i="1" dirty="0">
                <a:latin typeface="Arial Narrow" panose="020B0606020202030204" pitchFamily="34" charset="0"/>
              </a:rPr>
              <a:t>выявление, диагностика и лечение основных заболеваний и состояний;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7931" y="1506087"/>
            <a:ext cx="8628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>
                <a:latin typeface="Arial Narrow" panose="020B0606020202030204" pitchFamily="34" charset="0"/>
              </a:rPr>
              <a:t>динамическое наблюдение за физическим и нервно-психическим развитием детей;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2545" y="2605107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Arial Narrow" panose="020B0606020202030204" pitchFamily="34" charset="0"/>
              </a:rPr>
              <a:t>проведение профилактических осмотров детей, в том числе в образовательных учреждениях</a:t>
            </a:r>
            <a:r>
              <a:rPr lang="ru-RU" sz="1600" b="1" i="1" dirty="0" smtClean="0">
                <a:latin typeface="Arial Narrow" panose="020B0606020202030204" pitchFamily="34" charset="0"/>
              </a:rPr>
              <a:t>;</a:t>
            </a:r>
            <a:endParaRPr lang="ru-RU" sz="1600" b="1" i="1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5201" y="2076208"/>
            <a:ext cx="8628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>
                <a:latin typeface="Arial Narrow" panose="020B0606020202030204" pitchFamily="34" charset="0"/>
              </a:rPr>
              <a:t>диспансерное (профилактическое) наблюдение за ребенком в течение первого года жизни;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6519" y="3001313"/>
            <a:ext cx="8471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Arial Narrow" panose="020B0606020202030204" pitchFamily="34" charset="0"/>
              </a:rPr>
              <a:t>организация диспансерного наблюдения за детьми с хроническими заболеваниями, детьми-инвалидами, их своевременное оздоровление;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5201" y="3744014"/>
            <a:ext cx="86084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>
                <a:latin typeface="Arial Narrow" panose="020B0606020202030204" pitchFamily="34" charset="0"/>
              </a:rPr>
              <a:t>организация выполнения индивидуальных программ реабилитации детей-инвалидов;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9889" y="4869160"/>
            <a:ext cx="8621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>
                <a:latin typeface="Arial Narrow" panose="020B0606020202030204" pitchFamily="34" charset="0"/>
              </a:rPr>
              <a:t>организация и проведение иммунопрофилактики инфекционных заболеваний;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545" y="5445224"/>
            <a:ext cx="8608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>
                <a:latin typeface="Arial Narrow" panose="020B0606020202030204" pitchFamily="34" charset="0"/>
              </a:rPr>
              <a:t>проведение мероприятий по преодолению социального сиротства, в том числе проведение диспансеризации детей-сирот и детей, находящихся в трудной жизненной ситуации, работа с социально-­неблагополучными семьями, взаимодействие с органами опеки и попечительства.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3190" y="4134574"/>
            <a:ext cx="8664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>
                <a:latin typeface="Arial Narrow" panose="020B0606020202030204" pitchFamily="34" charset="0"/>
              </a:rPr>
              <a:t>организация работы по медицинскому обеспечению юношей в период подготовки к военной службе;</a:t>
            </a:r>
          </a:p>
        </p:txBody>
      </p:sp>
    </p:spTree>
    <p:extLst>
      <p:ext uri="{BB962C8B-B14F-4D97-AF65-F5344CB8AC3E}">
        <p14:creationId xmlns:p14="http://schemas.microsoft.com/office/powerpoint/2010/main" val="353679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1016" y="188639"/>
            <a:ext cx="9142984" cy="4320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atin typeface="Arial Narrow" panose="020B0606020202030204" pitchFamily="34" charset="0"/>
              </a:rPr>
              <a:t>Выполнение государственного </a:t>
            </a:r>
            <a:r>
              <a:rPr lang="ru-RU" b="1" dirty="0" smtClean="0">
                <a:latin typeface="Arial Narrow" panose="020B0606020202030204" pitchFamily="34" charset="0"/>
              </a:rPr>
              <a:t>задания </a:t>
            </a:r>
            <a:r>
              <a:rPr lang="ru-RU" b="1" dirty="0">
                <a:latin typeface="Arial Narrow" panose="020B0606020202030204" pitchFamily="34" charset="0"/>
              </a:rPr>
              <a:t>и государственных целевых </a:t>
            </a:r>
            <a:r>
              <a:rPr lang="ru-RU" b="1" dirty="0" smtClean="0">
                <a:latin typeface="Arial Narrow" panose="020B0606020202030204" pitchFamily="34" charset="0"/>
              </a:rPr>
              <a:t>программ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8032" y="76470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План посещений с профилактической  целью выполнен на 100%, </a:t>
            </a:r>
            <a:endParaRPr lang="ru-RU" b="1" dirty="0" smtClean="0"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по </a:t>
            </a:r>
            <a:r>
              <a:rPr lang="ru-RU" b="1" dirty="0">
                <a:latin typeface="Arial Narrow" panose="020B0606020202030204" pitchFamily="34" charset="0"/>
              </a:rPr>
              <a:t>обращениям в связи с заболеванием на 100%.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546144"/>
              </p:ext>
            </p:extLst>
          </p:nvPr>
        </p:nvGraphicFramePr>
        <p:xfrm>
          <a:off x="755576" y="1628800"/>
          <a:ext cx="7704857" cy="115212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382953"/>
                <a:gridCol w="2730257"/>
                <a:gridCol w="1591647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План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476" marR="47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Выполнено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476" marR="47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476" marR="47476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6534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7476" marR="47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6534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7476" marR="47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476" marR="47476" marT="0" marB="0" anchor="ctr"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95536" y="3429000"/>
            <a:ext cx="8461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Охват  диспансеризацией  детей – сирот и детей, находящейся  в трудной жизненной ситуации за  </a:t>
            </a:r>
            <a:r>
              <a:rPr lang="ru-RU" b="1" dirty="0" smtClean="0">
                <a:latin typeface="Arial Narrow" panose="020B0606020202030204" pitchFamily="34" charset="0"/>
              </a:rPr>
              <a:t>2018 </a:t>
            </a:r>
            <a:r>
              <a:rPr lang="ru-RU" b="1" dirty="0">
                <a:latin typeface="Arial Narrow" panose="020B0606020202030204" pitchFamily="34" charset="0"/>
              </a:rPr>
              <a:t>г.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106657"/>
              </p:ext>
            </p:extLst>
          </p:nvPr>
        </p:nvGraphicFramePr>
        <p:xfrm>
          <a:off x="756084" y="4437112"/>
          <a:ext cx="7848365" cy="141170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46190"/>
                <a:gridCol w="1626910"/>
                <a:gridCol w="1976236"/>
                <a:gridCol w="1599029"/>
              </a:tblGrid>
              <a:tr h="465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50" marR="4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План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50" marR="4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Выполнено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50" marR="4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50" marR="47650" marT="0" marB="0" anchor="ctr"/>
                </a:tc>
              </a:tr>
              <a:tr h="614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Дети в трудной жизненной ситуации   (опека)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50" marR="4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50" marR="4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50" marR="47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50" marR="47650" marT="0" marB="0"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4839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1016" y="188639"/>
            <a:ext cx="9142984" cy="4320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Пилотные проекты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2485" y="856722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 Narrow" panose="020B0606020202030204" pitchFamily="34" charset="0"/>
              </a:rPr>
              <a:t>   В 2018 </a:t>
            </a:r>
            <a:r>
              <a:rPr lang="ru-RU" sz="1600" b="1" i="1" dirty="0">
                <a:latin typeface="Arial Narrow" panose="020B0606020202030204" pitchFamily="34" charset="0"/>
              </a:rPr>
              <a:t>году  медицинской организацией продолжалась   активная работа   в проектной деятельности по  реализации пилотных проектов</a:t>
            </a:r>
            <a:r>
              <a:rPr lang="ru-RU" sz="1600" b="1" i="1" dirty="0" smtClean="0">
                <a:latin typeface="Arial Narrow" panose="020B0606020202030204" pitchFamily="34" charset="0"/>
              </a:rPr>
              <a:t>:</a:t>
            </a:r>
          </a:p>
          <a:p>
            <a:pPr lvl="0"/>
            <a:r>
              <a:rPr lang="ru-RU" sz="1600" b="1" dirty="0">
                <a:latin typeface="Arial Narrow" pitchFamily="34" charset="0"/>
              </a:rPr>
              <a:t> </a:t>
            </a:r>
            <a:r>
              <a:rPr lang="ru-RU" sz="1600" b="1" dirty="0" smtClean="0">
                <a:latin typeface="Arial Narrow" pitchFamily="34" charset="0"/>
              </a:rPr>
              <a:t>  В </a:t>
            </a:r>
            <a:r>
              <a:rPr lang="ru-RU" sz="1600" b="1" dirty="0">
                <a:latin typeface="Arial Narrow" pitchFamily="34" charset="0"/>
              </a:rPr>
              <a:t>рамках реализации мероприятий по повышению доступности амбулаторной медицинской помощи создан функционал «Дежурный врач 2».</a:t>
            </a:r>
          </a:p>
          <a:p>
            <a:pPr lvl="0"/>
            <a:r>
              <a:rPr lang="ru-RU" sz="1600" b="1" dirty="0" smtClean="0">
                <a:latin typeface="Arial Narrow" pitchFamily="34" charset="0"/>
              </a:rPr>
              <a:t>   Созданы </a:t>
            </a:r>
            <a:r>
              <a:rPr lang="ru-RU" sz="1600" b="1" dirty="0">
                <a:latin typeface="Arial Narrow" pitchFamily="34" charset="0"/>
              </a:rPr>
              <a:t>все необходимые условия для оказания паллиативной помощи детскому населению.</a:t>
            </a:r>
          </a:p>
          <a:p>
            <a:pPr lvl="0"/>
            <a:r>
              <a:rPr lang="ru-RU" sz="1600" b="1" dirty="0" smtClean="0">
                <a:latin typeface="Arial Narrow" pitchFamily="34" charset="0"/>
              </a:rPr>
              <a:t>   На </a:t>
            </a:r>
            <a:r>
              <a:rPr lang="ru-RU" sz="1600" b="1" dirty="0">
                <a:latin typeface="Arial Narrow" pitchFamily="34" charset="0"/>
              </a:rPr>
              <a:t>регулярной основе проводятся заседания Общественного совета.</a:t>
            </a:r>
          </a:p>
          <a:p>
            <a:pPr lvl="0"/>
            <a:r>
              <a:rPr lang="ru-RU" sz="1600" b="1" dirty="0" smtClean="0">
                <a:latin typeface="Arial Narrow" pitchFamily="34" charset="0"/>
              </a:rPr>
              <a:t>   На </a:t>
            </a:r>
            <a:r>
              <a:rPr lang="ru-RU" sz="1600" b="1" dirty="0">
                <a:latin typeface="Arial Narrow" pitchFamily="34" charset="0"/>
              </a:rPr>
              <a:t>постоянной основе проводятся Дни открытых дверей для родителей по вопросам здоровья и развития детей.</a:t>
            </a:r>
          </a:p>
          <a:p>
            <a:pPr lvl="0"/>
            <a:r>
              <a:rPr lang="ru-RU" sz="1600" b="1" dirty="0" smtClean="0">
                <a:latin typeface="Arial Narrow" pitchFamily="34" charset="0"/>
              </a:rPr>
              <a:t>   Проводится  </a:t>
            </a:r>
            <a:r>
              <a:rPr lang="ru-RU" sz="1600" b="1" dirty="0">
                <a:latin typeface="Arial Narrow" pitchFamily="34" charset="0"/>
              </a:rPr>
              <a:t>своевременная лечебно-профилактическая работа  в образовательных учреждениях, детских дошкольных учреждениях.</a:t>
            </a:r>
          </a:p>
          <a:p>
            <a:pPr lvl="0"/>
            <a:r>
              <a:rPr lang="ru-RU" sz="1600" b="1" dirty="0" smtClean="0">
                <a:latin typeface="Arial Narrow" pitchFamily="34" charset="0"/>
              </a:rPr>
              <a:t>   Организована </a:t>
            </a:r>
            <a:r>
              <a:rPr lang="ru-RU" sz="1600" b="1" dirty="0">
                <a:latin typeface="Arial Narrow" pitchFamily="34" charset="0"/>
              </a:rPr>
              <a:t>«Обратная связь» посетителей медицинской организации.</a:t>
            </a:r>
          </a:p>
          <a:p>
            <a:pPr lvl="0"/>
            <a:r>
              <a:rPr lang="ru-RU" sz="1600" b="1" dirty="0" smtClean="0">
                <a:latin typeface="Arial Narrow" pitchFamily="34" charset="0"/>
              </a:rPr>
              <a:t>   Внедрена </a:t>
            </a:r>
            <a:r>
              <a:rPr lang="ru-RU" sz="1600" b="1" dirty="0">
                <a:latin typeface="Arial Narrow" pitchFamily="34" charset="0"/>
              </a:rPr>
              <a:t>«система 5С» в отделении медицинской профилактики, педиатрическом отделении.</a:t>
            </a:r>
          </a:p>
          <a:p>
            <a:pPr lvl="0"/>
            <a:r>
              <a:rPr lang="ru-RU" sz="1600" b="1" dirty="0" smtClean="0">
                <a:latin typeface="Arial Narrow" pitchFamily="34" charset="0"/>
              </a:rPr>
              <a:t>   Внедрена </a:t>
            </a:r>
            <a:r>
              <a:rPr lang="ru-RU" sz="1600" b="1" dirty="0">
                <a:latin typeface="Arial Narrow" pitchFamily="34" charset="0"/>
              </a:rPr>
              <a:t>«система 5С»- входная группа.</a:t>
            </a:r>
          </a:p>
          <a:p>
            <a:pPr lvl="0"/>
            <a:r>
              <a:rPr lang="ru-RU" sz="1600" b="1" dirty="0" smtClean="0">
                <a:latin typeface="Arial Narrow" pitchFamily="34" charset="0"/>
              </a:rPr>
              <a:t>   Организован </a:t>
            </a:r>
            <a:r>
              <a:rPr lang="ru-RU" sz="1600" b="1" dirty="0">
                <a:latin typeface="Arial Narrow" pitchFamily="34" charset="0"/>
              </a:rPr>
              <a:t>многоканальный </a:t>
            </a:r>
            <a:r>
              <a:rPr lang="en-US" sz="1600" b="1" dirty="0">
                <a:latin typeface="Arial Narrow" pitchFamily="34" charset="0"/>
              </a:rPr>
              <a:t>C</a:t>
            </a:r>
            <a:r>
              <a:rPr lang="ru-RU" sz="1600" b="1" dirty="0">
                <a:latin typeface="Arial Narrow" pitchFamily="34" charset="0"/>
              </a:rPr>
              <a:t>а</a:t>
            </a:r>
            <a:r>
              <a:rPr lang="en-US" sz="1600" b="1" dirty="0" err="1">
                <a:latin typeface="Arial Narrow" pitchFamily="34" charset="0"/>
              </a:rPr>
              <a:t>ll</a:t>
            </a:r>
            <a:r>
              <a:rPr lang="ru-RU" sz="1600" b="1" dirty="0">
                <a:latin typeface="Arial Narrow" pitchFamily="34" charset="0"/>
              </a:rPr>
              <a:t>-центр по приему вызовов на дом</a:t>
            </a:r>
          </a:p>
          <a:p>
            <a:pPr lvl="0"/>
            <a:r>
              <a:rPr lang="ru-RU" sz="1600" b="1" dirty="0">
                <a:latin typeface="Arial Narrow" pitchFamily="34" charset="0"/>
              </a:rPr>
              <a:t> </a:t>
            </a:r>
            <a:r>
              <a:rPr lang="ru-RU" sz="1600" b="1" dirty="0" smtClean="0">
                <a:latin typeface="Arial Narrow" pitchFamily="34" charset="0"/>
              </a:rPr>
              <a:t>  Внедрение   </a:t>
            </a:r>
            <a:r>
              <a:rPr lang="ru-RU" sz="1600" b="1" dirty="0">
                <a:latin typeface="Arial Narrow" pitchFamily="34" charset="0"/>
              </a:rPr>
              <a:t>единого центра по приему вызовов на дом позволило  избежать имевшиеся место  проблемы:  сократилось время, время дозвона в </a:t>
            </a:r>
            <a:r>
              <a:rPr lang="en-US" sz="1600" b="1" dirty="0">
                <a:latin typeface="Arial Narrow" pitchFamily="34" charset="0"/>
              </a:rPr>
              <a:t>C</a:t>
            </a:r>
            <a:r>
              <a:rPr lang="ru-RU" sz="1600" b="1" dirty="0">
                <a:latin typeface="Arial Narrow" pitchFamily="34" charset="0"/>
              </a:rPr>
              <a:t>а</a:t>
            </a:r>
            <a:r>
              <a:rPr lang="en-US" sz="1600" b="1" dirty="0" err="1">
                <a:latin typeface="Arial Narrow" pitchFamily="34" charset="0"/>
              </a:rPr>
              <a:t>ll</a:t>
            </a:r>
            <a:r>
              <a:rPr lang="ru-RU" sz="1600" b="1" dirty="0">
                <a:latin typeface="Arial Narrow" pitchFamily="34" charset="0"/>
              </a:rPr>
              <a:t>-центр для вызова врача  на дом составляет 1 минута.</a:t>
            </a:r>
          </a:p>
          <a:p>
            <a:pPr lvl="0"/>
            <a:r>
              <a:rPr lang="ru-RU" sz="1600" b="1" dirty="0" smtClean="0">
                <a:latin typeface="Arial Narrow" pitchFamily="34" charset="0"/>
              </a:rPr>
              <a:t>   Создан  </a:t>
            </a:r>
            <a:r>
              <a:rPr lang="ru-RU" sz="1600" b="1" dirty="0">
                <a:latin typeface="Arial Narrow" pitchFamily="34" charset="0"/>
              </a:rPr>
              <a:t>информационно - аналитический отдел.</a:t>
            </a:r>
          </a:p>
          <a:p>
            <a:r>
              <a:rPr lang="ru-RU" sz="1600" b="1" dirty="0" smtClean="0">
                <a:latin typeface="Arial Narrow" pitchFamily="34" charset="0"/>
              </a:rPr>
              <a:t>   </a:t>
            </a:r>
            <a:r>
              <a:rPr lang="ru-RU" sz="1600" b="1" dirty="0">
                <a:latin typeface="Arial Narrow" pitchFamily="34" charset="0"/>
              </a:rPr>
              <a:t>Администраторами  </a:t>
            </a:r>
            <a:r>
              <a:rPr lang="ru-RU" sz="1600" b="1" dirty="0" smtClean="0">
                <a:latin typeface="Arial Narrow" pitchFamily="34" charset="0"/>
              </a:rPr>
              <a:t>информационно - </a:t>
            </a:r>
            <a:r>
              <a:rPr lang="ru-RU" sz="1600" b="1" dirty="0">
                <a:latin typeface="Arial Narrow" pitchFamily="34" charset="0"/>
              </a:rPr>
              <a:t>аналитического отдела  осуществляется маршрутизация пациентов,  формируются и распределяются потоки пациентов по цели обращения в медицинскую  организацию.</a:t>
            </a:r>
          </a:p>
          <a:p>
            <a:pPr lvl="0"/>
            <a:r>
              <a:rPr lang="ru-RU" sz="1600" b="1" dirty="0" smtClean="0">
                <a:latin typeface="Arial Narrow" pitchFamily="34" charset="0"/>
              </a:rPr>
              <a:t>   Врачи </a:t>
            </a:r>
            <a:r>
              <a:rPr lang="ru-RU" sz="1600" b="1" dirty="0">
                <a:latin typeface="Arial Narrow" pitchFamily="34" charset="0"/>
              </a:rPr>
              <a:t>– педиатры участковые  обеспечены  электронными планшетами по приему вызовов на дом.</a:t>
            </a:r>
          </a:p>
          <a:p>
            <a:pPr lvl="0"/>
            <a:r>
              <a:rPr lang="ru-RU" sz="1600" b="1" dirty="0" smtClean="0">
                <a:latin typeface="Arial Narrow" pitchFamily="34" charset="0"/>
              </a:rPr>
              <a:t>   ГБУЗ </a:t>
            </a:r>
            <a:r>
              <a:rPr lang="ru-RU" sz="1600" b="1" dirty="0">
                <a:latin typeface="Arial Narrow" pitchFamily="34" charset="0"/>
              </a:rPr>
              <a:t>«ДГП №32 ДЗМ» включена в пилотный проект   по организации автоматизации учета движения медицинских карт.</a:t>
            </a:r>
          </a:p>
          <a:p>
            <a:pPr algn="just"/>
            <a:r>
              <a:rPr lang="ru-RU" sz="1600" b="1" i="1" dirty="0" smtClean="0">
                <a:latin typeface="Arial Narrow" panose="020B0606020202030204" pitchFamily="34" charset="0"/>
              </a:rPr>
              <a:t> </a:t>
            </a:r>
            <a:endParaRPr lang="ru-RU" sz="1600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1016" y="188639"/>
            <a:ext cx="9142984" cy="4320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Задачи на 2019 год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836712"/>
            <a:ext cx="79208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В целях улучшения организации медицинской помощи населению в </a:t>
            </a:r>
            <a:r>
              <a:rPr lang="ru-RU" b="1" dirty="0" smtClean="0">
                <a:latin typeface="Arial Narrow" panose="020B0606020202030204" pitchFamily="34" charset="0"/>
              </a:rPr>
              <a:t>2019 </a:t>
            </a:r>
            <a:r>
              <a:rPr lang="ru-RU" b="1" dirty="0">
                <a:latin typeface="Arial Narrow" panose="020B0606020202030204" pitchFamily="34" charset="0"/>
              </a:rPr>
              <a:t>году планируется: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859340"/>
            <a:ext cx="85550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 Narrow" panose="020B0606020202030204" pitchFamily="34" charset="0"/>
              </a:rPr>
              <a:t>Продолжить </a:t>
            </a:r>
            <a:r>
              <a:rPr lang="ru-RU" sz="1600" b="1" i="1" dirty="0">
                <a:latin typeface="Arial Narrow" panose="020B0606020202030204" pitchFamily="34" charset="0"/>
              </a:rPr>
              <a:t>работу по улучшению доступности первичной медицинской помощи, включая оптимизацию потока пациентов: использование автоматизированных рабочих  мест (АРМ) врачей- специалистов; создание единой информационной сети учреждения; организация информационного взаимодействия медицинских учреждений; ведение электронной медицинской карты пациента;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4457" y="3428999"/>
            <a:ext cx="8555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Arial Narrow" panose="020B0606020202030204" pitchFamily="34" charset="0"/>
              </a:rPr>
              <a:t>проведение дальнейшей работы по повышению  укомплектованности врачами и средним медицинским персоналом;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529" y="4149080"/>
            <a:ext cx="8555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Arial Narrow" panose="020B0606020202030204" pitchFamily="34" charset="0"/>
              </a:rPr>
              <a:t>расширять практику организации стационаров на дому для пациентов, отказавшихся от госпитализации;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3526" y="4759990"/>
            <a:ext cx="8555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Arial Narrow" panose="020B0606020202030204" pitchFamily="34" charset="0"/>
              </a:rPr>
              <a:t>активизировать проведение профилактических осмотров детского населения;</a:t>
            </a:r>
          </a:p>
          <a:p>
            <a:r>
              <a:rPr lang="ru-RU" sz="1600" b="1" i="1" dirty="0">
                <a:latin typeface="Arial Narrow" panose="020B0606020202030204" pitchFamily="34" charset="0"/>
              </a:rPr>
              <a:t> 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6467" y="5376283"/>
            <a:ext cx="8483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Arial Narrow" panose="020B0606020202030204" pitchFamily="34" charset="0"/>
              </a:rPr>
              <a:t>продолжить работу  по повышению доступности инвалидам и маломобильным  группам населения;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5346" y="6160948"/>
            <a:ext cx="8474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Arial Narrow" panose="020B0606020202030204" pitchFamily="34" charset="0"/>
              </a:rPr>
              <a:t>усилить профилактическую работу с  родителями детей, отказывающихся от проведения профилактических прививок</a:t>
            </a:r>
            <a:r>
              <a:rPr lang="ru-RU" sz="1600" b="1" i="1" dirty="0" smtClean="0">
                <a:latin typeface="Arial Narrow" panose="020B0606020202030204" pitchFamily="34" charset="0"/>
              </a:rPr>
              <a:t>.</a:t>
            </a:r>
            <a:endParaRPr lang="ru-RU" sz="1600" b="1" i="1" dirty="0"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629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для сайта\Фотобанк ДГП 32\IMG_7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7" y="260647"/>
            <a:ext cx="8783959" cy="52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7784" y="5959399"/>
            <a:ext cx="4320480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БЛАГОДАРЮ ЗА ВНИМАНИЕ!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0026" y="3356992"/>
            <a:ext cx="4536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Главный врач </a:t>
            </a:r>
          </a:p>
          <a:p>
            <a:pPr algn="just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Государственного бюджетного учреждения здравоохранения города Москвы «Детская городская поликлиника № 32 Департамента здравоохранения города Москвы»</a:t>
            </a:r>
          </a:p>
          <a:p>
            <a:pPr algn="just"/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just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З.М. Кодзоев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484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/>
          <p:cNvSpPr>
            <a:spLocks noGrp="1"/>
          </p:cNvSpPr>
          <p:nvPr>
            <p:ph type="title"/>
          </p:nvPr>
        </p:nvSpPr>
        <p:spPr>
          <a:xfrm>
            <a:off x="1016" y="188641"/>
            <a:ext cx="9142984" cy="5580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eaLnBrk="1" hangingPunct="1"/>
            <a:r>
              <a:rPr lang="en-US" alt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altLang="ru-RU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Заголовок 2"/>
          <p:cNvSpPr>
            <a:spLocks/>
          </p:cNvSpPr>
          <p:nvPr/>
        </p:nvSpPr>
        <p:spPr bwMode="auto">
          <a:xfrm>
            <a:off x="395536" y="260648"/>
            <a:ext cx="8353300" cy="39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>
              <a:buNone/>
            </a:pP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Изменения произошедшие с Филиалом №2  ГБУЗ ДГП №32 ДЗМ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00606" y="839408"/>
            <a:ext cx="156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До изменений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5386"/>
            <a:ext cx="6480720" cy="54039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411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/>
          <p:cNvSpPr>
            <a:spLocks noGrp="1"/>
          </p:cNvSpPr>
          <p:nvPr>
            <p:ph type="title"/>
          </p:nvPr>
        </p:nvSpPr>
        <p:spPr>
          <a:xfrm>
            <a:off x="1016" y="188641"/>
            <a:ext cx="9142984" cy="5580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eaLnBrk="1" hangingPunct="1"/>
            <a:r>
              <a:rPr lang="en-US" alt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altLang="ru-RU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Заголовок 2"/>
          <p:cNvSpPr>
            <a:spLocks/>
          </p:cNvSpPr>
          <p:nvPr/>
        </p:nvSpPr>
        <p:spPr bwMode="auto">
          <a:xfrm>
            <a:off x="395536" y="260648"/>
            <a:ext cx="8353300" cy="39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КРАТКАЯ </a:t>
            </a:r>
            <a:r>
              <a:rPr lang="ru-RU" alt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СПРАВКА О </a:t>
            </a:r>
            <a:r>
              <a:rPr lang="ru-RU" alt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ДЕЯТЕЛЬНОСТИ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ГБУЗ </a:t>
            </a: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«ДГП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№</a:t>
            </a:r>
            <a:r>
              <a:rPr lang="en-US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32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ДЗМ» </a:t>
            </a:r>
            <a:endParaRPr lang="ru-RU" altLang="ru-R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52919"/>
            <a:ext cx="4068638" cy="57899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155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/>
          <p:cNvSpPr>
            <a:spLocks noGrp="1"/>
          </p:cNvSpPr>
          <p:nvPr>
            <p:ph type="title"/>
          </p:nvPr>
        </p:nvSpPr>
        <p:spPr>
          <a:xfrm>
            <a:off x="1016" y="188641"/>
            <a:ext cx="9142984" cy="5580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eaLnBrk="1" hangingPunct="1"/>
            <a:r>
              <a:rPr lang="en-US" alt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altLang="ru-RU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Заголовок 2"/>
          <p:cNvSpPr>
            <a:spLocks/>
          </p:cNvSpPr>
          <p:nvPr/>
        </p:nvSpPr>
        <p:spPr bwMode="auto">
          <a:xfrm>
            <a:off x="395536" y="260648"/>
            <a:ext cx="8353300" cy="39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КРАТКАЯ </a:t>
            </a:r>
            <a:r>
              <a:rPr lang="ru-RU" alt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СПРАВКА О </a:t>
            </a:r>
            <a:r>
              <a:rPr lang="ru-RU" alt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ДЕЯТЕЛЬНОСТИ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ГБУЗ </a:t>
            </a: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«ДГП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№</a:t>
            </a:r>
            <a:r>
              <a:rPr lang="en-US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32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ДЗМ» </a:t>
            </a:r>
            <a:endParaRPr lang="ru-RU" altLang="ru-R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3" y="1052736"/>
            <a:ext cx="871296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/>
          <p:cNvSpPr>
            <a:spLocks noGrp="1"/>
          </p:cNvSpPr>
          <p:nvPr>
            <p:ph type="title"/>
          </p:nvPr>
        </p:nvSpPr>
        <p:spPr>
          <a:xfrm>
            <a:off x="1016" y="188641"/>
            <a:ext cx="9142984" cy="5580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eaLnBrk="1" hangingPunct="1"/>
            <a:r>
              <a:rPr lang="en-US" alt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altLang="ru-RU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Заголовок 2"/>
          <p:cNvSpPr>
            <a:spLocks/>
          </p:cNvSpPr>
          <p:nvPr/>
        </p:nvSpPr>
        <p:spPr bwMode="auto">
          <a:xfrm>
            <a:off x="395536" y="260648"/>
            <a:ext cx="8353300" cy="39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КРАТКАЯ </a:t>
            </a:r>
            <a:r>
              <a:rPr lang="ru-RU" alt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СПРАВКА О </a:t>
            </a:r>
            <a:r>
              <a:rPr lang="ru-RU" alt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ДЕЯТЕЛЬНОСТИ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ГБУЗ </a:t>
            </a: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«ДГП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№</a:t>
            </a:r>
            <a:r>
              <a:rPr lang="en-US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32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ДЗМ» </a:t>
            </a:r>
            <a:endParaRPr lang="ru-RU" altLang="ru-R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 descr="C:\Users\User\Desktop\для сайта\Фотобанк ДГП 32\IMG_70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1" b="24514"/>
          <a:stretch/>
        </p:blipFill>
        <p:spPr bwMode="auto">
          <a:xfrm>
            <a:off x="203292" y="1412776"/>
            <a:ext cx="868918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90784" y="953126"/>
            <a:ext cx="186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После 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изменений</a:t>
            </a:r>
          </a:p>
        </p:txBody>
      </p:sp>
    </p:spTree>
    <p:extLst>
      <p:ext uri="{BB962C8B-B14F-4D97-AF65-F5344CB8AC3E}">
        <p14:creationId xmlns:p14="http://schemas.microsoft.com/office/powerpoint/2010/main" val="232413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/>
          <p:cNvSpPr>
            <a:spLocks noGrp="1"/>
          </p:cNvSpPr>
          <p:nvPr>
            <p:ph type="title"/>
          </p:nvPr>
        </p:nvSpPr>
        <p:spPr>
          <a:xfrm>
            <a:off x="1016" y="188641"/>
            <a:ext cx="9142984" cy="5580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eaLnBrk="1" hangingPunct="1"/>
            <a:r>
              <a:rPr lang="en-US" alt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altLang="ru-RU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Заголовок 2"/>
          <p:cNvSpPr>
            <a:spLocks/>
          </p:cNvSpPr>
          <p:nvPr/>
        </p:nvSpPr>
        <p:spPr bwMode="auto">
          <a:xfrm>
            <a:off x="395536" y="260648"/>
            <a:ext cx="8353300" cy="39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КРАТКАЯ </a:t>
            </a:r>
            <a:r>
              <a:rPr lang="ru-RU" alt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СПРАВКА О </a:t>
            </a:r>
            <a:r>
              <a:rPr lang="ru-RU" alt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ДЕЯТЕЛЬНОСТИ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ГБУЗ </a:t>
            </a: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«ДГП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№</a:t>
            </a:r>
            <a:r>
              <a:rPr lang="en-US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32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ДЗМ» </a:t>
            </a:r>
            <a:endParaRPr lang="ru-RU" altLang="ru-R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4299942" cy="5733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98" y="980728"/>
            <a:ext cx="4299942" cy="57332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360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/>
          <p:cNvSpPr>
            <a:spLocks noGrp="1"/>
          </p:cNvSpPr>
          <p:nvPr>
            <p:ph type="title"/>
          </p:nvPr>
        </p:nvSpPr>
        <p:spPr>
          <a:xfrm>
            <a:off x="1016" y="188641"/>
            <a:ext cx="9142984" cy="5580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eaLnBrk="1" hangingPunct="1"/>
            <a:r>
              <a:rPr lang="en-US" alt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altLang="ru-RU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Заголовок 2"/>
          <p:cNvSpPr>
            <a:spLocks/>
          </p:cNvSpPr>
          <p:nvPr/>
        </p:nvSpPr>
        <p:spPr bwMode="auto">
          <a:xfrm>
            <a:off x="395536" y="260648"/>
            <a:ext cx="8353300" cy="39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КРАТКАЯ </a:t>
            </a:r>
            <a:r>
              <a:rPr lang="ru-RU" alt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СПРАВКА О </a:t>
            </a:r>
            <a:r>
              <a:rPr lang="ru-RU" alt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ДЕЯТЕЛЬНОСТИ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ГБУЗ </a:t>
            </a: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«ДГП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№</a:t>
            </a:r>
            <a:r>
              <a:rPr lang="en-US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32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ДЗМ» </a:t>
            </a:r>
            <a:endParaRPr lang="ru-RU" altLang="ru-R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66" y="908720"/>
            <a:ext cx="7717365" cy="5788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780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/>
          <p:cNvSpPr>
            <a:spLocks noGrp="1"/>
          </p:cNvSpPr>
          <p:nvPr>
            <p:ph type="title"/>
          </p:nvPr>
        </p:nvSpPr>
        <p:spPr>
          <a:xfrm>
            <a:off x="1016" y="188641"/>
            <a:ext cx="9142984" cy="5580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eaLnBrk="1" hangingPunct="1"/>
            <a:r>
              <a:rPr lang="en-US" alt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altLang="ru-RU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Заголовок 2"/>
          <p:cNvSpPr>
            <a:spLocks/>
          </p:cNvSpPr>
          <p:nvPr/>
        </p:nvSpPr>
        <p:spPr bwMode="auto">
          <a:xfrm>
            <a:off x="395536" y="260648"/>
            <a:ext cx="8353300" cy="39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КРАТКАЯ </a:t>
            </a:r>
            <a:r>
              <a:rPr lang="ru-RU" alt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СПРАВКА О </a:t>
            </a:r>
            <a:r>
              <a:rPr lang="ru-RU" alt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ДЕЯТЕЛЬНОСТИ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ГБУЗ </a:t>
            </a: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«ДГП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№</a:t>
            </a:r>
            <a:r>
              <a:rPr lang="en-US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32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ДЗМ» </a:t>
            </a:r>
            <a:endParaRPr lang="ru-RU" altLang="ru-R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66" y="908720"/>
            <a:ext cx="7717365" cy="57880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03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90000">
        <p:push dir="u"/>
      </p:transition>
    </mc:Choice>
    <mc:Fallback xmlns="">
      <p:transition spd="slow" advTm="9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0.8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Tradeshow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1940</TotalTime>
  <Words>2002</Words>
  <Application>Microsoft Office PowerPoint</Application>
  <PresentationFormat>Экран (4:3)</PresentationFormat>
  <Paragraphs>249</Paragraphs>
  <Slides>26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Tradeshow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АКТУАЛЬНОСТЬ РАБОТЫ</vt:lpstr>
      <vt:lpstr>АКТУАЛЬНОСТЬ РАБОТЫ</vt:lpstr>
      <vt:lpstr>АКТУАЛЬНОСТЬ РАБОТЫ</vt:lpstr>
      <vt:lpstr>АКТУАЛЬНОСТЬ РАБОТЫ</vt:lpstr>
      <vt:lpstr>Развитие материально -технической базы</vt:lpstr>
      <vt:lpstr>Штатная численность</vt:lpstr>
      <vt:lpstr>Подготовка и Повышение квалификации кадров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1</cp:lastModifiedBy>
  <cp:revision>157</cp:revision>
  <cp:lastPrinted>2017-12-28T12:53:52Z</cp:lastPrinted>
  <dcterms:created xsi:type="dcterms:W3CDTF">2017-12-04T19:36:28Z</dcterms:created>
  <dcterms:modified xsi:type="dcterms:W3CDTF">2019-02-18T13:35:06Z</dcterms:modified>
</cp:coreProperties>
</file>