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74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69" r:id="rId15"/>
    <p:sldId id="268" r:id="rId16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FD4443E-F989-4FC4-A0C8-D5A2AF1F390B}" styleName="Темный стиль 1 —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89" d="100"/>
          <a:sy n="89" d="100"/>
        </p:scale>
        <p:origin x="32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57;&#1052;&#1048;\&#1044;&#1086;&#1082;&#1091;&#1084;&#1077;&#1085;&#1090;&#1099;\&#1054;&#1090;&#1095;&#1077;&#1090;%20&#1075;&#1083;&#1072;&#1074;&#1085;&#1086;&#1075;&#1086;%20&#1074;&#1088;&#1072;&#1095;&#1072;\2018%20&#1043;&#1088;&#1072;&#1092;&#1080;&#1082;&#1080;%20&#1050;&#1088;&#1072;&#1089;&#1085;&#1086;&#1089;&#1077;&#1083;&#1100;&#1089;&#1082;&#1080;&#1081;%20&#1079;&#1072;%202017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56;&#1072;&#1073;&#1086;&#1090;&#1072;\&#1043;&#1086;&#1076;&#1086;&#1074;&#1086;&#1081;%20&#1086;&#1090;&#1095;&#1077;&#1090;\2018%2001%20%20&#1043;&#1088;&#1072;&#1092;&#1080;&#1082;&#1080;%20&#1052;&#1077;&#1097;&#1072;&#1085;&#1082;&#1072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56;&#1072;&#1073;&#1086;&#1090;&#1072;\&#1043;&#1086;&#1076;&#1086;&#1074;&#1086;&#1081;%20&#1086;&#1090;&#1095;&#1077;&#1090;\2018%2001%20%20&#1043;&#1088;&#1072;&#1092;&#1080;&#1082;&#1080;%20&#1052;&#1077;&#1097;&#1072;&#1085;&#1082;&#1072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cap="all" spc="50" baseline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ПОЛОВОЗРАСТНАЯ СТРУКТУРА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cap="all" spc="50" baseline="0">
              <a:solidFill>
                <a:schemeClr val="tx2">
                  <a:lumMod val="1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мужчины</c:v>
                </c:pt>
              </c:strCache>
            </c:strRef>
          </c:tx>
          <c:spPr>
            <a:solidFill>
              <a:schemeClr val="bg1">
                <a:lumMod val="75000"/>
                <a:lumOff val="25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Лист1!$A$2:$A$10</c:f>
              <c:strCache>
                <c:ptCount val="9"/>
                <c:pt idx="0">
                  <c:v>18-24 лет</c:v>
                </c:pt>
                <c:pt idx="1">
                  <c:v>25-34 лет</c:v>
                </c:pt>
                <c:pt idx="2">
                  <c:v>35-44 лет</c:v>
                </c:pt>
                <c:pt idx="3">
                  <c:v>45-59 лет</c:v>
                </c:pt>
                <c:pt idx="4">
                  <c:v>45-54 лет</c:v>
                </c:pt>
                <c:pt idx="5">
                  <c:v>60-68 лет</c:v>
                </c:pt>
                <c:pt idx="6">
                  <c:v>55-64 лет</c:v>
                </c:pt>
                <c:pt idx="7">
                  <c:v>69 лет и старше</c:v>
                </c:pt>
                <c:pt idx="8">
                  <c:v>65 лет и старше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3402</c:v>
                </c:pt>
                <c:pt idx="1">
                  <c:v>10691</c:v>
                </c:pt>
                <c:pt idx="2">
                  <c:v>10226</c:v>
                </c:pt>
                <c:pt idx="3">
                  <c:v>14198</c:v>
                </c:pt>
                <c:pt idx="5">
                  <c:v>6586</c:v>
                </c:pt>
                <c:pt idx="7">
                  <c:v>7324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977-441E-8B2C-AEE7B8B9C87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женщины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Лист1!$A$2:$A$10</c:f>
              <c:strCache>
                <c:ptCount val="9"/>
                <c:pt idx="0">
                  <c:v>18-24 лет</c:v>
                </c:pt>
                <c:pt idx="1">
                  <c:v>25-34 лет</c:v>
                </c:pt>
                <c:pt idx="2">
                  <c:v>35-44 лет</c:v>
                </c:pt>
                <c:pt idx="3">
                  <c:v>45-59 лет</c:v>
                </c:pt>
                <c:pt idx="4">
                  <c:v>45-54 лет</c:v>
                </c:pt>
                <c:pt idx="5">
                  <c:v>60-68 лет</c:v>
                </c:pt>
                <c:pt idx="6">
                  <c:v>55-64 лет</c:v>
                </c:pt>
                <c:pt idx="7">
                  <c:v>69 лет и старше</c:v>
                </c:pt>
                <c:pt idx="8">
                  <c:v>65 лет и старше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3411</c:v>
                </c:pt>
                <c:pt idx="1">
                  <c:v>11858</c:v>
                </c:pt>
                <c:pt idx="2">
                  <c:v>11783</c:v>
                </c:pt>
                <c:pt idx="4">
                  <c:v>10898</c:v>
                </c:pt>
                <c:pt idx="6">
                  <c:v>11636</c:v>
                </c:pt>
                <c:pt idx="8">
                  <c:v>17114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977-441E-8B2C-AEE7B8B9C8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370949544"/>
        <c:axId val="370945232"/>
        <c:axId val="0"/>
      </c:bar3DChart>
      <c:catAx>
        <c:axId val="370949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70945232"/>
        <c:crosses val="autoZero"/>
        <c:auto val="1"/>
        <c:lblAlgn val="ctr"/>
        <c:lblOffset val="100"/>
        <c:noMultiLvlLbl val="0"/>
      </c:catAx>
      <c:valAx>
        <c:axId val="3709452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70949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>
                  <a:lumMod val="1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aseline="0">
          <a:solidFill>
            <a:schemeClr val="tx2">
              <a:lumMod val="10000"/>
            </a:schemeClr>
          </a:solidFill>
        </a:defRPr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r>
              <a:rPr lang="ru-RU" dirty="0">
                <a:solidFill>
                  <a:srgbClr val="000000"/>
                </a:solidFill>
              </a:rPr>
              <a:t>Объемы медицинской помощи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7.5739809427242621E-2"/>
          <c:y val="0.13110450764836976"/>
          <c:w val="0.3338353862199589"/>
          <c:h val="0.81715865462834647"/>
        </c:manualLayout>
      </c:layout>
      <c:pieChart>
        <c:varyColors val="1"/>
        <c:ser>
          <c:idx val="1"/>
          <c:order val="0"/>
          <c:dPt>
            <c:idx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bg1">
                  <a:lumMod val="50000"/>
                  <a:lumOff val="5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layout>
                <c:manualLayout>
                  <c:x val="-0.11509257310876457"/>
                  <c:y val="0.20763810896765919"/>
                </c:manualLayout>
              </c:layout>
              <c:spPr>
                <a:solidFill>
                  <a:schemeClr val="bg1">
                    <a:lumMod val="90000"/>
                    <a:lumOff val="10000"/>
                  </a:schemeClr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4661412308748312E-3"/>
                  <c:y val="3.4059236133088941E-3"/>
                </c:manualLayout>
              </c:layout>
              <c:spPr>
                <a:solidFill>
                  <a:schemeClr val="bg1">
                    <a:lumMod val="90000"/>
                    <a:lumOff val="10000"/>
                  </a:schemeClr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17703282791378"/>
                  <c:y val="-0.17860946554980961"/>
                </c:manualLayout>
              </c:layout>
              <c:spPr>
                <a:solidFill>
                  <a:schemeClr val="bg1">
                    <a:lumMod val="90000"/>
                    <a:lumOff val="10000"/>
                  </a:schemeClr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6960280578219325E-2"/>
                  <c:y val="-1.4705534135746564E-2"/>
                </c:manualLayout>
              </c:layout>
              <c:spPr>
                <a:solidFill>
                  <a:schemeClr val="bg1">
                    <a:lumMod val="90000"/>
                    <a:lumOff val="10000"/>
                  </a:schemeClr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'выполнение ТП 2018'!$A$2:$A$5</c:f>
              <c:strCache>
                <c:ptCount val="4"/>
                <c:pt idx="0">
                  <c:v>Посещения с профилактической целью</c:v>
                </c:pt>
                <c:pt idx="1">
                  <c:v>Посещения по неотложной помощи</c:v>
                </c:pt>
                <c:pt idx="2">
                  <c:v>Обращения по поводу заболевания</c:v>
                </c:pt>
                <c:pt idx="3">
                  <c:v>Медицинская помощь в условиях дневных стационаров (случай лечения)</c:v>
                </c:pt>
              </c:strCache>
            </c:strRef>
          </c:cat>
          <c:val>
            <c:numRef>
              <c:f>'выполнение ТП 2018'!$B$2:$B$5</c:f>
              <c:numCache>
                <c:formatCode>General</c:formatCode>
                <c:ptCount val="4"/>
                <c:pt idx="0">
                  <c:v>160544</c:v>
                </c:pt>
                <c:pt idx="1">
                  <c:v>7545</c:v>
                </c:pt>
                <c:pt idx="2">
                  <c:v>185815</c:v>
                </c:pt>
                <c:pt idx="3">
                  <c:v>875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647D-46E1-916B-67A764DF2D13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0248802224205236"/>
          <c:y val="0.12564744247650392"/>
          <c:w val="0.49684752047070369"/>
          <c:h val="0.86845781703644165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8373303920245986E-2"/>
          <c:y val="9.5531559756344128E-2"/>
          <c:w val="0.36384757383115907"/>
          <c:h val="0.84900922871997664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E9E-4AFA-8B7A-1E359BC7617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E9E-4AFA-8B7A-1E359BC7617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E9E-4AFA-8B7A-1E359BC76175}"/>
              </c:ext>
            </c:extLst>
          </c:dPt>
          <c:dPt>
            <c:idx val="3"/>
            <c:bubble3D val="0"/>
            <c:spPr>
              <a:solidFill>
                <a:schemeClr val="bg1">
                  <a:lumMod val="75000"/>
                  <a:lumOff val="25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1E9E-4AFA-8B7A-1E359BC7617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1E9E-4AFA-8B7A-1E359BC76175}"/>
              </c:ext>
            </c:extLst>
          </c:dPt>
          <c:dPt>
            <c:idx val="5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1E9E-4AFA-8B7A-1E359BC76175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1E9E-4AFA-8B7A-1E359BC76175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1E9E-4AFA-8B7A-1E359BC76175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1E9E-4AFA-8B7A-1E359BC76175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1E9E-4AFA-8B7A-1E359BC76175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1E9E-4AFA-8B7A-1E359BC76175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1E9E-4AFA-8B7A-1E359BC76175}"/>
              </c:ext>
            </c:extLst>
          </c:dPt>
          <c:dPt>
            <c:idx val="12"/>
            <c:bubble3D val="0"/>
            <c:spPr>
              <a:solidFill>
                <a:schemeClr val="bg1">
                  <a:lumMod val="50000"/>
                  <a:lumOff val="5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9-1E9E-4AFA-8B7A-1E359BC76175}"/>
              </c:ext>
            </c:extLst>
          </c:dPt>
          <c:dPt>
            <c:idx val="13"/>
            <c:bubble3D val="0"/>
            <c:spPr>
              <a:solidFill>
                <a:srgbClr val="0080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B-1E9E-4AFA-8B7A-1E359BC76175}"/>
              </c:ext>
            </c:extLst>
          </c:dPt>
          <c:dPt>
            <c:idx val="14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D-1E9E-4AFA-8B7A-1E359BC76175}"/>
              </c:ext>
            </c:extLst>
          </c:dPt>
          <c:dPt>
            <c:idx val="15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F-1E9E-4AFA-8B7A-1E359BC76175}"/>
              </c:ext>
            </c:extLst>
          </c:dPt>
          <c:dLbls>
            <c:dLbl>
              <c:idx val="0"/>
              <c:layout>
                <c:manualLayout>
                  <c:x val="-2.6420186437062072E-2"/>
                  <c:y val="-0.1541234827635335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1E9E-4AFA-8B7A-1E359BC7617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2457158471502762E-2"/>
                  <c:y val="-0.1541234827635335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1E9E-4AFA-8B7A-1E359BC7617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5.2840372874124145E-2"/>
                  <c:y val="-0.1356286648319095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1E9E-4AFA-8B7A-1E359BC7617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7.5297531345626903E-2"/>
                  <c:y val="-0.101721498623932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1E9E-4AFA-8B7A-1E359BC7617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4.095128897744621E-2"/>
                  <c:y val="0.1633708917293455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1E9E-4AFA-8B7A-1E359BC7617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/>
              <c:tx>
                <c:rich>
                  <a:bodyPr/>
                  <a:lstStyle/>
                  <a:p>
                    <a:fld id="{825E374D-31D2-4097-8E37-BFA7B285D434}" type="VALUE">
                      <a:rPr lang="en-US" smtClean="0"/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5-1E9E-4AFA-8B7A-1E359BC76175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4"/>
              <c:layout>
                <c:manualLayout>
                  <c:x val="-0.10039670846083587"/>
                  <c:y val="-9.55565593133908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D-1E9E-4AFA-8B7A-1E359BC7617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5"/>
              <c:layout>
                <c:manualLayout>
                  <c:x val="-6.472945677080208E-2"/>
                  <c:y val="-0.129463725521368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F-1E9E-4AFA-8B7A-1E359BC7617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([1]Лист1!$B$6,[1]Лист1!$B$7,[1]Лист1!$B$8,[1]Лист1!$B$11,[1]Лист1!$B$12,[1]Лист1!$B$13,[1]Лист1!$B$14,[1]Лист1!$B$15,[1]Лист1!$B$16,[1]Лист1!$B$18,[1]Лист1!$B$19,[1]Лист1!$B$20,[1]Лист1!$B$21,[1]Лист1!$B$22,[1]Лист1!$B$23,[1]Лист1!$B$24)</c:f>
              <c:strCache>
                <c:ptCount val="16"/>
                <c:pt idx="0">
                  <c:v>Инфекционные и паразитарные болезни </c:v>
                </c:pt>
                <c:pt idx="1">
                  <c:v>Новообразования </c:v>
                </c:pt>
                <c:pt idx="2">
                  <c:v>Болезни эндокринной системы, расстройства питания и нарушения обмена веществ</c:v>
                </c:pt>
                <c:pt idx="3">
                  <c:v>Болезни нервной системы</c:v>
                </c:pt>
                <c:pt idx="4">
                  <c:v>Болезни системы кровообращения</c:v>
                </c:pt>
                <c:pt idx="5">
                  <c:v>Болезни, характеризующиеся повышенным кровяным давлением</c:v>
                </c:pt>
                <c:pt idx="6">
                  <c:v>Ишемическая болезнь сердца</c:v>
                </c:pt>
                <c:pt idx="7">
                  <c:v>Острый инфаркт миокарда </c:v>
                </c:pt>
                <c:pt idx="8">
                  <c:v>Цереброваскулярные болезни </c:v>
                </c:pt>
                <c:pt idx="9">
                  <c:v>Болезни органов дыхания</c:v>
                </c:pt>
                <c:pt idx="10">
                  <c:v>Болезни органов пищеварения</c:v>
                </c:pt>
                <c:pt idx="11">
                  <c:v>Болезни костно-мышечной системы и соединительной ткани</c:v>
                </c:pt>
                <c:pt idx="12">
                  <c:v>Болезни мочеполовой системы</c:v>
                </c:pt>
                <c:pt idx="13">
                  <c:v>Болезни глаза и его придаточного аппарата</c:v>
                </c:pt>
                <c:pt idx="14">
                  <c:v>Болезни уха и сосцевидного отростка</c:v>
                </c:pt>
                <c:pt idx="15">
                  <c:v>Травмы, отравления и некоторые другие последствия воздействия внешних причин</c:v>
                </c:pt>
              </c:strCache>
            </c:strRef>
          </c:cat>
          <c:val>
            <c:numRef>
              <c:f>([1]Лист1!$E$6,[1]Лист1!$E$7,[1]Лист1!$E$8,[1]Лист1!$E$11,[1]Лист1!$E$12,[1]Лист1!$E$13,[1]Лист1!$E$14,[1]Лист1!$E$15,[1]Лист1!$E$16,[1]Лист1!$E$18,[1]Лист1!$E$19,[1]Лист1!$E$20,[1]Лист1!$E$21,[1]Лист1!$E$22,[1]Лист1!$E$23,[1]Лист1!$E$24)</c:f>
              <c:numCache>
                <c:formatCode>General</c:formatCode>
                <c:ptCount val="16"/>
                <c:pt idx="0">
                  <c:v>375</c:v>
                </c:pt>
                <c:pt idx="1">
                  <c:v>1236</c:v>
                </c:pt>
                <c:pt idx="2">
                  <c:v>6414</c:v>
                </c:pt>
                <c:pt idx="3">
                  <c:v>1969</c:v>
                </c:pt>
                <c:pt idx="4">
                  <c:v>23925</c:v>
                </c:pt>
                <c:pt idx="5">
                  <c:v>8214</c:v>
                </c:pt>
                <c:pt idx="6">
                  <c:v>5041</c:v>
                </c:pt>
                <c:pt idx="7">
                  <c:v>53</c:v>
                </c:pt>
                <c:pt idx="8">
                  <c:v>6513</c:v>
                </c:pt>
                <c:pt idx="9">
                  <c:v>12750</c:v>
                </c:pt>
                <c:pt idx="10">
                  <c:v>7435</c:v>
                </c:pt>
                <c:pt idx="11">
                  <c:v>9668</c:v>
                </c:pt>
                <c:pt idx="12">
                  <c:v>3270</c:v>
                </c:pt>
                <c:pt idx="13">
                  <c:v>6068</c:v>
                </c:pt>
                <c:pt idx="14">
                  <c:v>1392</c:v>
                </c:pt>
                <c:pt idx="15">
                  <c:v>6249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0-1E9E-4AFA-8B7A-1E359BC7617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40353131795851843"/>
          <c:y val="0"/>
          <c:w val="0.59514767271962843"/>
          <c:h val="0.99875085622977033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9534991979155847E-2"/>
          <c:y val="9.0360027514068922E-2"/>
          <c:w val="0.35198246831317492"/>
          <c:h val="0.87055798511607962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CBC-4379-B74F-E0431B52E22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CBC-4379-B74F-E0431B52E22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CBC-4379-B74F-E0431B52E226}"/>
              </c:ext>
            </c:extLst>
          </c:dPt>
          <c:dPt>
            <c:idx val="3"/>
            <c:bubble3D val="0"/>
            <c:spPr>
              <a:solidFill>
                <a:schemeClr val="bg1">
                  <a:lumMod val="75000"/>
                  <a:lumOff val="25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7CBC-4379-B74F-E0431B52E22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7CBC-4379-B74F-E0431B52E226}"/>
              </c:ext>
            </c:extLst>
          </c:dPt>
          <c:dPt>
            <c:idx val="5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7CBC-4379-B74F-E0431B52E226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7CBC-4379-B74F-E0431B52E226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7CBC-4379-B74F-E0431B52E226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7CBC-4379-B74F-E0431B52E226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7CBC-4379-B74F-E0431B52E226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7CBC-4379-B74F-E0431B52E226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7CBC-4379-B74F-E0431B52E226}"/>
              </c:ext>
            </c:extLst>
          </c:dPt>
          <c:dPt>
            <c:idx val="12"/>
            <c:bubble3D val="0"/>
            <c:spPr>
              <a:solidFill>
                <a:schemeClr val="bg1">
                  <a:lumMod val="50000"/>
                  <a:lumOff val="5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9-7CBC-4379-B74F-E0431B52E226}"/>
              </c:ext>
            </c:extLst>
          </c:dPt>
          <c:dPt>
            <c:idx val="13"/>
            <c:bubble3D val="0"/>
            <c:spPr>
              <a:solidFill>
                <a:srgbClr val="0080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B-7CBC-4379-B74F-E0431B52E226}"/>
              </c:ext>
            </c:extLst>
          </c:dPt>
          <c:dPt>
            <c:idx val="14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D-7CBC-4379-B74F-E0431B52E226}"/>
              </c:ext>
            </c:extLst>
          </c:dPt>
          <c:dPt>
            <c:idx val="15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F-7CBC-4379-B74F-E0431B52E226}"/>
              </c:ext>
            </c:extLst>
          </c:dPt>
          <c:dLbls>
            <c:dLbl>
              <c:idx val="0"/>
              <c:layout>
                <c:manualLayout>
                  <c:x val="-2.7065972470648361E-2"/>
                  <c:y val="-0.1695357898911524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7CBC-4379-B74F-E0431B52E22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4177414151291987E-2"/>
                  <c:y val="-0.1726182587982643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7CBC-4379-B74F-E0431B52E22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9954530790004689E-2"/>
                  <c:y val="-0.1633708520769287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7CBC-4379-B74F-E0431B52E22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6.4442791596781762E-2"/>
                  <c:y val="-0.1417935697271456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7CBC-4379-B74F-E0431B52E22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6.4442791596781759E-3"/>
                  <c:y val="3.082468907111805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7CBC-4379-B74F-E0431B52E22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7.4753638252266844E-2"/>
                  <c:y val="0.114051349563139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7CBC-4379-B74F-E0431B52E22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>
                <c:manualLayout>
                  <c:x val="-9.279761989936576E-2"/>
                  <c:y val="-0.1232987562844745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D-7CBC-4379-B74F-E0431B52E22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5"/>
              <c:layout>
                <c:manualLayout>
                  <c:x val="-7.0887070756459933E-2"/>
                  <c:y val="-0.1572059142627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F-7CBC-4379-B74F-E0431B52E22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([1]Лист1!$B$6:$B$7,[1]Лист1!$B$8,[1]Лист1!$B$11:$B$16,[1]Лист1!$B$18:$B$24)</c:f>
              <c:strCache>
                <c:ptCount val="16"/>
                <c:pt idx="0">
                  <c:v>Инфекционные и паразитарные болезни </c:v>
                </c:pt>
                <c:pt idx="1">
                  <c:v>Новообразования </c:v>
                </c:pt>
                <c:pt idx="2">
                  <c:v>Болезни эндокринной системы, расстройства питания и нарушения обмена веществ</c:v>
                </c:pt>
                <c:pt idx="3">
                  <c:v>Болезни нервной системы</c:v>
                </c:pt>
                <c:pt idx="4">
                  <c:v>Болезни системы кровообращения</c:v>
                </c:pt>
                <c:pt idx="5">
                  <c:v>Болезни, характеризующиеся повышенным кровяным давлением</c:v>
                </c:pt>
                <c:pt idx="6">
                  <c:v>Ишемическая болезнь сердца</c:v>
                </c:pt>
                <c:pt idx="7">
                  <c:v>Острый инфаркт миокарда </c:v>
                </c:pt>
                <c:pt idx="8">
                  <c:v>Цереброваскулярные болезни </c:v>
                </c:pt>
                <c:pt idx="9">
                  <c:v>Болезни органов дыхания</c:v>
                </c:pt>
                <c:pt idx="10">
                  <c:v>Болезни органов пищеварения</c:v>
                </c:pt>
                <c:pt idx="11">
                  <c:v>Болезни костно-мышечной системы и соединительной ткани</c:v>
                </c:pt>
                <c:pt idx="12">
                  <c:v>Болезни мочеполовой системы</c:v>
                </c:pt>
                <c:pt idx="13">
                  <c:v>Болезни глаза и его придаточного аппарата</c:v>
                </c:pt>
                <c:pt idx="14">
                  <c:v>Болезни уха и сосцевидного отростка</c:v>
                </c:pt>
                <c:pt idx="15">
                  <c:v>Травмы, отравления и некоторые другие последствия воздействия внешних причин</c:v>
                </c:pt>
              </c:strCache>
            </c:strRef>
          </c:cat>
          <c:val>
            <c:numRef>
              <c:f>([1]Лист1!$K$6:$K$7,[1]Лист1!$K$8,[1]Лист1!$K$11:$K$16,[1]Лист1!$K$18:$K$24)</c:f>
              <c:numCache>
                <c:formatCode>General</c:formatCode>
                <c:ptCount val="16"/>
                <c:pt idx="0">
                  <c:v>130</c:v>
                </c:pt>
                <c:pt idx="1">
                  <c:v>676</c:v>
                </c:pt>
                <c:pt idx="2">
                  <c:v>4248</c:v>
                </c:pt>
                <c:pt idx="3">
                  <c:v>103</c:v>
                </c:pt>
                <c:pt idx="4">
                  <c:v>18895</c:v>
                </c:pt>
                <c:pt idx="5">
                  <c:v>6407</c:v>
                </c:pt>
                <c:pt idx="6">
                  <c:v>5497</c:v>
                </c:pt>
                <c:pt idx="7">
                  <c:v>10</c:v>
                </c:pt>
                <c:pt idx="8">
                  <c:v>5664</c:v>
                </c:pt>
                <c:pt idx="9">
                  <c:v>2743</c:v>
                </c:pt>
                <c:pt idx="10">
                  <c:v>4334</c:v>
                </c:pt>
                <c:pt idx="11">
                  <c:v>5785</c:v>
                </c:pt>
                <c:pt idx="12">
                  <c:v>2338</c:v>
                </c:pt>
                <c:pt idx="13">
                  <c:v>3418</c:v>
                </c:pt>
                <c:pt idx="14">
                  <c:v>651</c:v>
                </c:pt>
                <c:pt idx="15">
                  <c:v>2811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0-7CBC-4379-B74F-E0431B52E22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42320484455536045"/>
          <c:y val="1.2662393927876053E-3"/>
          <c:w val="0.57550629961270394"/>
          <c:h val="0.99746713818240862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/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alpha val="0"/>
            </a:schemeClr>
          </a:gs>
          <a:gs pos="50000">
            <a:schemeClr val="phClr"/>
          </a:gs>
        </a:gsLst>
        <a:lin ang="5400000" scaled="0"/>
      </a:gradFill>
      <a:sp3d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43724E-DF07-45F6-AC34-95D586D56A79}" type="datetimeFigureOut">
              <a:rPr lang="ru-RU" smtClean="0"/>
              <a:t>18.02.2019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C2E34E-A7A4-483E-8CAD-CF2A3B2EEF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67116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3AA1AA-DEDE-4102-92CF-A4D87DF6743C}" type="datetimeFigureOut">
              <a:rPr lang="ru-RU" smtClean="0"/>
              <a:t>18.02.2019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13FBDB-D431-4C44-A59B-EE791E4602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7375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99E9E-7E82-4DDA-BDDF-C45DAFD6C9C2}" type="datetimeFigureOut">
              <a:rPr lang="ru-RU" smtClean="0"/>
              <a:t>18.02.2019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A652BD29-35DC-4144-85C4-387F6BBD53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9802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99E9E-7E82-4DDA-BDDF-C45DAFD6C9C2}" type="datetimeFigureOut">
              <a:rPr lang="ru-RU" smtClean="0"/>
              <a:t>18.02.2019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A652BD29-35DC-4144-85C4-387F6BBD53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7281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99E9E-7E82-4DDA-BDDF-C45DAFD6C9C2}" type="datetimeFigureOut">
              <a:rPr lang="ru-RU" smtClean="0"/>
              <a:t>18.02.2019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A652BD29-35DC-4144-85C4-387F6BBD53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95129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99E9E-7E82-4DDA-BDDF-C45DAFD6C9C2}" type="datetimeFigureOut">
              <a:rPr lang="ru-RU" smtClean="0"/>
              <a:t>18.02.2019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A652BD29-35DC-4144-85C4-387F6BBD5318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202285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99E9E-7E82-4DDA-BDDF-C45DAFD6C9C2}" type="datetimeFigureOut">
              <a:rPr lang="ru-RU" smtClean="0"/>
              <a:t>18.02.2019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A652BD29-35DC-4144-85C4-387F6BBD53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36772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99E9E-7E82-4DDA-BDDF-C45DAFD6C9C2}" type="datetimeFigureOut">
              <a:rPr lang="ru-RU" smtClean="0"/>
              <a:t>18.02.2019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2BD29-35DC-4144-85C4-387F6BBD53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57604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99E9E-7E82-4DDA-BDDF-C45DAFD6C9C2}" type="datetimeFigureOut">
              <a:rPr lang="ru-RU" smtClean="0"/>
              <a:t>18.02.2019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2BD29-35DC-4144-85C4-387F6BBD53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85718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99E9E-7E82-4DDA-BDDF-C45DAFD6C9C2}" type="datetimeFigureOut">
              <a:rPr lang="ru-RU" smtClean="0"/>
              <a:t>18.02.2019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2BD29-35DC-4144-85C4-387F6BBD53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56845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4F499E9E-7E82-4DDA-BDDF-C45DAFD6C9C2}" type="datetimeFigureOut">
              <a:rPr lang="ru-RU" smtClean="0"/>
              <a:t>18.02.2019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A652BD29-35DC-4144-85C4-387F6BBD53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0518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99E9E-7E82-4DDA-BDDF-C45DAFD6C9C2}" type="datetimeFigureOut">
              <a:rPr lang="ru-RU" smtClean="0"/>
              <a:t>18.02.2019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2BD29-35DC-4144-85C4-387F6BBD53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3707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99E9E-7E82-4DDA-BDDF-C45DAFD6C9C2}" type="datetimeFigureOut">
              <a:rPr lang="ru-RU" smtClean="0"/>
              <a:t>18.02.2019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A652BD29-35DC-4144-85C4-387F6BBD53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482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99E9E-7E82-4DDA-BDDF-C45DAFD6C9C2}" type="datetimeFigureOut">
              <a:rPr lang="ru-RU" smtClean="0"/>
              <a:t>18.02.2019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2BD29-35DC-4144-85C4-387F6BBD53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1030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99E9E-7E82-4DDA-BDDF-C45DAFD6C9C2}" type="datetimeFigureOut">
              <a:rPr lang="ru-RU" smtClean="0"/>
              <a:t>18.02.2019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2BD29-35DC-4144-85C4-387F6BBD53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6167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99E9E-7E82-4DDA-BDDF-C45DAFD6C9C2}" type="datetimeFigureOut">
              <a:rPr lang="ru-RU" smtClean="0"/>
              <a:t>18.02.2019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2BD29-35DC-4144-85C4-387F6BBD53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7976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99E9E-7E82-4DDA-BDDF-C45DAFD6C9C2}" type="datetimeFigureOut">
              <a:rPr lang="ru-RU" smtClean="0"/>
              <a:t>18.02.2019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2BD29-35DC-4144-85C4-387F6BBD53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852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99E9E-7E82-4DDA-BDDF-C45DAFD6C9C2}" type="datetimeFigureOut">
              <a:rPr lang="ru-RU" smtClean="0"/>
              <a:t>18.02.2019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2BD29-35DC-4144-85C4-387F6BBD53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3029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99E9E-7E82-4DDA-BDDF-C45DAFD6C9C2}" type="datetimeFigureOut">
              <a:rPr lang="ru-RU" smtClean="0"/>
              <a:t>18.02.2019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2BD29-35DC-4144-85C4-387F6BBD53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6921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99E9E-7E82-4DDA-BDDF-C45DAFD6C9C2}" type="datetimeFigureOut">
              <a:rPr lang="ru-RU" smtClean="0"/>
              <a:t>18.02.2019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2BD29-35DC-4144-85C4-387F6BBD53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97008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lumMod val="20000"/>
                <a:lumOff val="80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О РАБОТЕ УЧРЕЖДЕНИЯ В </a:t>
            </a:r>
            <a:r>
              <a:rPr lang="ru-RU" dirty="0" smtClean="0"/>
              <a:t>2018 </a:t>
            </a:r>
            <a:r>
              <a:rPr lang="ru-RU" dirty="0"/>
              <a:t>ГОДУ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0322" y="1253556"/>
            <a:ext cx="8144134" cy="1117687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ru-RU" sz="1600" dirty="0"/>
              <a:t>ОТЧЕТ РУКОВОДИТЕЛЯ</a:t>
            </a:r>
            <a:br>
              <a:rPr lang="ru-RU" sz="1600" dirty="0"/>
            </a:br>
            <a:r>
              <a:rPr lang="ru-RU" sz="1600" dirty="0"/>
              <a:t> Государственного бюджетного учреждения здравоохранения 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«</a:t>
            </a:r>
            <a:r>
              <a:rPr lang="ru-RU" sz="1600" dirty="0"/>
              <a:t>Городская поликлиника №5 </a:t>
            </a:r>
            <a:br>
              <a:rPr lang="ru-RU" sz="1600" dirty="0"/>
            </a:br>
            <a:r>
              <a:rPr lang="ru-RU" sz="1600" dirty="0"/>
              <a:t>Департамента здравоохранения города Москвы»</a:t>
            </a:r>
            <a:br>
              <a:rPr lang="ru-RU" sz="1600" dirty="0"/>
            </a:br>
            <a:endParaRPr lang="ru-RU" sz="1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601" y="2966929"/>
            <a:ext cx="2820706" cy="914405"/>
          </a:xfrm>
          <a:prstGeom prst="rect">
            <a:avLst/>
          </a:prstGeom>
        </p:spPr>
      </p:pic>
      <p:sp>
        <p:nvSpPr>
          <p:cNvPr id="8" name="Подзаголовок 2"/>
          <p:cNvSpPr txBox="1">
            <a:spLocks/>
          </p:cNvSpPr>
          <p:nvPr/>
        </p:nvSpPr>
        <p:spPr>
          <a:xfrm>
            <a:off x="3926173" y="5570021"/>
            <a:ext cx="8144134" cy="11176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ru-RU" sz="1600" dirty="0">
                <a:cs typeface="Andalus" panose="02020603050405020304" pitchFamily="18" charset="-78"/>
              </a:rPr>
              <a:t>Главный врач</a:t>
            </a:r>
            <a:br>
              <a:rPr lang="ru-RU" sz="1600" dirty="0">
                <a:cs typeface="Andalus" panose="02020603050405020304" pitchFamily="18" charset="-78"/>
              </a:rPr>
            </a:br>
            <a:r>
              <a:rPr lang="ru-RU" sz="1600" dirty="0">
                <a:cs typeface="Andalus" panose="02020603050405020304" pitchFamily="18" charset="-78"/>
              </a:rPr>
              <a:t>к.м.н.</a:t>
            </a:r>
            <a:br>
              <a:rPr lang="ru-RU" sz="1600" dirty="0">
                <a:cs typeface="Andalus" panose="02020603050405020304" pitchFamily="18" charset="-78"/>
              </a:rPr>
            </a:br>
            <a:r>
              <a:rPr lang="ru-RU" sz="1600" dirty="0">
                <a:cs typeface="Andalus" panose="02020603050405020304" pitchFamily="18" charset="-78"/>
              </a:rPr>
              <a:t>заслуженный работник здравоохранения РФ</a:t>
            </a:r>
            <a:br>
              <a:rPr lang="ru-RU" sz="1600" dirty="0">
                <a:cs typeface="Andalus" panose="02020603050405020304" pitchFamily="18" charset="-78"/>
              </a:rPr>
            </a:br>
            <a:r>
              <a:rPr lang="ru-RU" sz="1600" dirty="0">
                <a:cs typeface="Andalus" panose="02020603050405020304" pitchFamily="18" charset="-78"/>
              </a:rPr>
              <a:t>К. М. Петросян</a:t>
            </a:r>
            <a:br>
              <a:rPr lang="ru-RU" sz="1600" dirty="0">
                <a:cs typeface="Andalus" panose="02020603050405020304" pitchFamily="18" charset="-78"/>
              </a:rPr>
            </a:br>
            <a:r>
              <a:rPr lang="ru-RU" sz="1600" dirty="0">
                <a:cs typeface="Andalus" panose="02020603050405020304" pitchFamily="18" charset="-78"/>
              </a:rPr>
              <a:t/>
            </a:r>
            <a:br>
              <a:rPr lang="ru-RU" sz="1600" dirty="0">
                <a:cs typeface="Andalus" panose="02020603050405020304" pitchFamily="18" charset="-78"/>
              </a:rPr>
            </a:br>
            <a:endParaRPr lang="ru-RU" sz="1600" dirty="0"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5756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Санитарно-гигиеническое обучение населения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735064"/>
          </a:xfrm>
        </p:spPr>
        <p:txBody>
          <a:bodyPr numCol="2"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sz="2600" b="1" dirty="0">
                <a:solidFill>
                  <a:srgbClr val="FF0000"/>
                </a:solidFill>
              </a:rPr>
              <a:t>Тематические акции на базе ГП №5:</a:t>
            </a:r>
            <a:endParaRPr lang="ru-RU" sz="2600" dirty="0">
              <a:solidFill>
                <a:srgbClr val="FF0000"/>
              </a:solidFill>
            </a:endParaRPr>
          </a:p>
          <a:p>
            <a:r>
              <a:rPr lang="ru-RU" sz="2300" dirty="0" smtClean="0">
                <a:solidFill>
                  <a:srgbClr val="000000"/>
                </a:solidFill>
              </a:rPr>
              <a:t>«</a:t>
            </a:r>
            <a:r>
              <a:rPr lang="ru-RU" sz="2300" dirty="0">
                <a:solidFill>
                  <a:srgbClr val="000000"/>
                </a:solidFill>
              </a:rPr>
              <a:t>Всемирный день борьбы против рака» </a:t>
            </a:r>
            <a:endParaRPr lang="ru-RU" sz="2300" dirty="0" smtClean="0">
              <a:solidFill>
                <a:srgbClr val="000000"/>
              </a:solidFill>
            </a:endParaRPr>
          </a:p>
          <a:p>
            <a:r>
              <a:rPr lang="ru-RU" sz="2300" dirty="0" smtClean="0">
                <a:solidFill>
                  <a:srgbClr val="000000"/>
                </a:solidFill>
              </a:rPr>
              <a:t>«Всемирный день борьбы </a:t>
            </a:r>
            <a:r>
              <a:rPr lang="ru-RU" sz="2300" dirty="0">
                <a:solidFill>
                  <a:srgbClr val="000000"/>
                </a:solidFill>
              </a:rPr>
              <a:t>с глаукомой» </a:t>
            </a:r>
            <a:endParaRPr lang="ru-RU" sz="2300" dirty="0" smtClean="0">
              <a:solidFill>
                <a:srgbClr val="000000"/>
              </a:solidFill>
            </a:endParaRPr>
          </a:p>
          <a:p>
            <a:r>
              <a:rPr lang="ru-RU" sz="2300" dirty="0" smtClean="0">
                <a:solidFill>
                  <a:srgbClr val="000000"/>
                </a:solidFill>
              </a:rPr>
              <a:t>«</a:t>
            </a:r>
            <a:r>
              <a:rPr lang="ru-RU" sz="2300" dirty="0">
                <a:solidFill>
                  <a:srgbClr val="000000"/>
                </a:solidFill>
              </a:rPr>
              <a:t>Всемирный день борьбы с туберкулезом» </a:t>
            </a:r>
            <a:endParaRPr lang="ru-RU" sz="2300" dirty="0" smtClean="0">
              <a:solidFill>
                <a:srgbClr val="000000"/>
              </a:solidFill>
            </a:endParaRPr>
          </a:p>
          <a:p>
            <a:r>
              <a:rPr lang="ru-RU" sz="2300" dirty="0" smtClean="0">
                <a:solidFill>
                  <a:srgbClr val="000000"/>
                </a:solidFill>
              </a:rPr>
              <a:t>«</a:t>
            </a:r>
            <a:r>
              <a:rPr lang="ru-RU" sz="2300" dirty="0">
                <a:solidFill>
                  <a:srgbClr val="000000"/>
                </a:solidFill>
              </a:rPr>
              <a:t>Всемирный день здоровья» </a:t>
            </a:r>
            <a:endParaRPr lang="ru-RU" sz="2300" dirty="0" smtClean="0">
              <a:solidFill>
                <a:srgbClr val="000000"/>
              </a:solidFill>
            </a:endParaRPr>
          </a:p>
          <a:p>
            <a:r>
              <a:rPr lang="ru-RU" sz="2300" dirty="0" smtClean="0">
                <a:solidFill>
                  <a:srgbClr val="000000"/>
                </a:solidFill>
              </a:rPr>
              <a:t>«</a:t>
            </a:r>
            <a:r>
              <a:rPr lang="ru-RU" sz="2300" dirty="0">
                <a:solidFill>
                  <a:srgbClr val="000000"/>
                </a:solidFill>
              </a:rPr>
              <a:t>Всемирный день борьбы с артериальной гипертонией» </a:t>
            </a:r>
            <a:endParaRPr lang="ru-RU" sz="2300" dirty="0" smtClean="0">
              <a:solidFill>
                <a:srgbClr val="000000"/>
              </a:solidFill>
            </a:endParaRPr>
          </a:p>
          <a:p>
            <a:r>
              <a:rPr lang="ru-RU" sz="2300" dirty="0" smtClean="0">
                <a:solidFill>
                  <a:srgbClr val="000000"/>
                </a:solidFill>
              </a:rPr>
              <a:t>«</a:t>
            </a:r>
            <a:r>
              <a:rPr lang="ru-RU" sz="2300" dirty="0">
                <a:solidFill>
                  <a:srgbClr val="000000"/>
                </a:solidFill>
              </a:rPr>
              <a:t>Всемирный день без табака» </a:t>
            </a:r>
            <a:endParaRPr lang="ru-RU" sz="2300" dirty="0" smtClean="0">
              <a:solidFill>
                <a:srgbClr val="000000"/>
              </a:solidFill>
            </a:endParaRPr>
          </a:p>
          <a:p>
            <a:r>
              <a:rPr lang="ru-RU" sz="2300" dirty="0" smtClean="0">
                <a:solidFill>
                  <a:srgbClr val="000000"/>
                </a:solidFill>
              </a:rPr>
              <a:t>«</a:t>
            </a:r>
            <a:r>
              <a:rPr lang="ru-RU" sz="2300" dirty="0">
                <a:solidFill>
                  <a:srgbClr val="000000"/>
                </a:solidFill>
              </a:rPr>
              <a:t>Всемирный день борьбы против ХОБЛ» </a:t>
            </a:r>
            <a:endParaRPr lang="ru-RU" sz="2300" dirty="0" smtClean="0">
              <a:solidFill>
                <a:srgbClr val="000000"/>
              </a:solidFill>
            </a:endParaRPr>
          </a:p>
          <a:p>
            <a:r>
              <a:rPr lang="ru-RU" sz="2300" dirty="0" smtClean="0">
                <a:solidFill>
                  <a:srgbClr val="000000"/>
                </a:solidFill>
              </a:rPr>
              <a:t>«</a:t>
            </a:r>
            <a:r>
              <a:rPr lang="ru-RU" sz="2300" dirty="0">
                <a:solidFill>
                  <a:srgbClr val="000000"/>
                </a:solidFill>
              </a:rPr>
              <a:t>Московская неделя профилактики ВИЧ-инфекции» </a:t>
            </a:r>
            <a:endParaRPr lang="ru-RU" sz="2300" dirty="0" smtClean="0">
              <a:solidFill>
                <a:srgbClr val="000000"/>
              </a:solidFill>
            </a:endParaRPr>
          </a:p>
          <a:p>
            <a:r>
              <a:rPr lang="ru-RU" sz="2300" dirty="0" smtClean="0">
                <a:solidFill>
                  <a:srgbClr val="000000"/>
                </a:solidFill>
              </a:rPr>
              <a:t>«</a:t>
            </a:r>
            <a:r>
              <a:rPr lang="ru-RU" sz="2300" dirty="0">
                <a:solidFill>
                  <a:srgbClr val="000000"/>
                </a:solidFill>
              </a:rPr>
              <a:t>Всемирный день </a:t>
            </a:r>
            <a:r>
              <a:rPr lang="ru-RU" sz="2300" dirty="0" smtClean="0">
                <a:solidFill>
                  <a:srgbClr val="000000"/>
                </a:solidFill>
              </a:rPr>
              <a:t>сердца»</a:t>
            </a:r>
          </a:p>
          <a:p>
            <a:r>
              <a:rPr lang="ru-RU" sz="2300" dirty="0" smtClean="0">
                <a:solidFill>
                  <a:srgbClr val="000000"/>
                </a:solidFill>
              </a:rPr>
              <a:t>«Всемирный </a:t>
            </a:r>
            <a:r>
              <a:rPr lang="ru-RU" sz="2300" dirty="0">
                <a:solidFill>
                  <a:srgbClr val="000000"/>
                </a:solidFill>
              </a:rPr>
              <a:t>день борьбы с </a:t>
            </a:r>
            <a:r>
              <a:rPr lang="ru-RU" sz="2300" dirty="0" smtClean="0">
                <a:solidFill>
                  <a:srgbClr val="000000"/>
                </a:solidFill>
              </a:rPr>
              <a:t>инсультом»</a:t>
            </a:r>
          </a:p>
          <a:p>
            <a:pPr marL="0" indent="0" algn="ctr">
              <a:buNone/>
            </a:pPr>
            <a:r>
              <a:rPr lang="ru-RU" sz="2600" b="1" dirty="0" smtClean="0">
                <a:solidFill>
                  <a:srgbClr val="FF0000"/>
                </a:solidFill>
              </a:rPr>
              <a:t>Лекции</a:t>
            </a:r>
            <a:r>
              <a:rPr lang="ru-RU" sz="2600" b="1" dirty="0">
                <a:solidFill>
                  <a:srgbClr val="FF0000"/>
                </a:solidFill>
              </a:rPr>
              <a:t>: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ru-RU" dirty="0">
                <a:solidFill>
                  <a:srgbClr val="000000"/>
                </a:solidFill>
              </a:rPr>
              <a:t> «Профилактика  инфаркта и инсульта»</a:t>
            </a:r>
          </a:p>
          <a:p>
            <a:r>
              <a:rPr lang="ru-RU" dirty="0">
                <a:solidFill>
                  <a:srgbClr val="000000"/>
                </a:solidFill>
              </a:rPr>
              <a:t>«Особенности питания при сахарном диабете»  </a:t>
            </a:r>
          </a:p>
          <a:p>
            <a:r>
              <a:rPr lang="ru-RU" dirty="0">
                <a:solidFill>
                  <a:srgbClr val="000000"/>
                </a:solidFill>
              </a:rPr>
              <a:t>«Профилактика артериальной гипертензии»</a:t>
            </a:r>
          </a:p>
          <a:p>
            <a:r>
              <a:rPr lang="ru-RU" dirty="0">
                <a:solidFill>
                  <a:srgbClr val="000000"/>
                </a:solidFill>
              </a:rPr>
              <a:t>«</a:t>
            </a:r>
            <a:r>
              <a:rPr lang="ru-RU" dirty="0" err="1">
                <a:solidFill>
                  <a:srgbClr val="000000"/>
                </a:solidFill>
              </a:rPr>
              <a:t>ХОБЛ.Профилактика</a:t>
            </a:r>
            <a:r>
              <a:rPr lang="ru-RU" dirty="0">
                <a:solidFill>
                  <a:srgbClr val="000000"/>
                </a:solidFill>
              </a:rPr>
              <a:t> ,</a:t>
            </a:r>
            <a:r>
              <a:rPr lang="ru-RU" dirty="0" err="1">
                <a:solidFill>
                  <a:srgbClr val="000000"/>
                </a:solidFill>
              </a:rPr>
              <a:t>диагностика,лечение</a:t>
            </a:r>
            <a:endParaRPr lang="ru-RU" dirty="0">
              <a:solidFill>
                <a:srgbClr val="000000"/>
              </a:solidFill>
            </a:endParaRPr>
          </a:p>
          <a:p>
            <a:r>
              <a:rPr lang="ru-RU" dirty="0">
                <a:solidFill>
                  <a:srgbClr val="000000"/>
                </a:solidFill>
              </a:rPr>
              <a:t>«ВИЧ- </a:t>
            </a:r>
            <a:r>
              <a:rPr lang="ru-RU" dirty="0" err="1">
                <a:solidFill>
                  <a:srgbClr val="000000"/>
                </a:solidFill>
              </a:rPr>
              <a:t>инфекция.Диагностика,лечение,профилактика</a:t>
            </a:r>
            <a:r>
              <a:rPr lang="ru-RU" dirty="0">
                <a:solidFill>
                  <a:srgbClr val="000000"/>
                </a:solidFill>
              </a:rPr>
              <a:t>.</a:t>
            </a:r>
          </a:p>
          <a:p>
            <a:r>
              <a:rPr lang="ru-RU" dirty="0">
                <a:solidFill>
                  <a:srgbClr val="000000"/>
                </a:solidFill>
              </a:rPr>
              <a:t>«Профилактика глаукомы»</a:t>
            </a:r>
          </a:p>
          <a:p>
            <a:r>
              <a:rPr lang="ru-RU" dirty="0">
                <a:solidFill>
                  <a:srgbClr val="000000"/>
                </a:solidFill>
              </a:rPr>
              <a:t>«ЗОЖ»</a:t>
            </a:r>
          </a:p>
        </p:txBody>
      </p:sp>
      <p:pic>
        <p:nvPicPr>
          <p:cNvPr id="4" name="Объект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2332" y="1028805"/>
            <a:ext cx="1501302" cy="48679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021438" y="5797684"/>
            <a:ext cx="7976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>
                    <a:lumMod val="90000"/>
                    <a:lumOff val="10000"/>
                  </a:schemeClr>
                </a:solidFill>
              </a:rPr>
              <a:t>9</a:t>
            </a:r>
            <a:endParaRPr lang="ru-RU" sz="2800" dirty="0">
              <a:solidFill>
                <a:schemeClr val="bg1">
                  <a:lumMod val="90000"/>
                  <a:lumOff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6119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Работа врачей поликлиники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just">
              <a:buNone/>
            </a:pPr>
            <a:endParaRPr lang="ru-RU" sz="1400" dirty="0" smtClean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r>
              <a:rPr lang="ru-RU" sz="1400" dirty="0" smtClean="0">
                <a:solidFill>
                  <a:srgbClr val="000000"/>
                </a:solidFill>
              </a:rPr>
              <a:t>Стабильной </a:t>
            </a:r>
            <a:r>
              <a:rPr lang="ru-RU" sz="1400" dirty="0">
                <a:solidFill>
                  <a:srgbClr val="000000"/>
                </a:solidFill>
              </a:rPr>
              <a:t>остается оперативная активность в поликлинике. Число проведенных операций в амбулаторно-поликлиническом учреждении за отчетный период составило </a:t>
            </a:r>
            <a:r>
              <a:rPr lang="ru-RU" sz="1400" dirty="0" smtClean="0">
                <a:solidFill>
                  <a:srgbClr val="FF0000"/>
                </a:solidFill>
              </a:rPr>
              <a:t>652</a:t>
            </a:r>
            <a:r>
              <a:rPr lang="ru-RU" sz="1400" dirty="0" smtClean="0">
                <a:solidFill>
                  <a:srgbClr val="000000"/>
                </a:solidFill>
              </a:rPr>
              <a:t> </a:t>
            </a:r>
            <a:r>
              <a:rPr lang="ru-RU" sz="1400" dirty="0">
                <a:solidFill>
                  <a:srgbClr val="000000"/>
                </a:solidFill>
              </a:rPr>
              <a:t>случаев (против </a:t>
            </a:r>
            <a:r>
              <a:rPr lang="ru-RU" sz="1400" dirty="0" smtClean="0">
                <a:solidFill>
                  <a:srgbClr val="000000"/>
                </a:solidFill>
              </a:rPr>
              <a:t>648 </a:t>
            </a:r>
            <a:r>
              <a:rPr lang="ru-RU" sz="1400" dirty="0">
                <a:solidFill>
                  <a:srgbClr val="000000"/>
                </a:solidFill>
              </a:rPr>
              <a:t>за </a:t>
            </a:r>
            <a:r>
              <a:rPr lang="ru-RU" sz="1400" dirty="0" smtClean="0">
                <a:solidFill>
                  <a:srgbClr val="000000"/>
                </a:solidFill>
              </a:rPr>
              <a:t>2017 </a:t>
            </a:r>
            <a:r>
              <a:rPr lang="ru-RU" sz="1400" dirty="0">
                <a:solidFill>
                  <a:srgbClr val="000000"/>
                </a:solidFill>
              </a:rPr>
              <a:t>год</a:t>
            </a:r>
            <a:r>
              <a:rPr lang="ru-RU" sz="1400" dirty="0" smtClean="0">
                <a:solidFill>
                  <a:srgbClr val="000000"/>
                </a:solidFill>
              </a:rPr>
              <a:t>).</a:t>
            </a:r>
          </a:p>
          <a:p>
            <a:pPr marL="0" indent="0" algn="ctr">
              <a:buNone/>
            </a:pPr>
            <a:r>
              <a:rPr lang="ru-RU" sz="1400" b="1" dirty="0">
                <a:solidFill>
                  <a:schemeClr val="tx2">
                    <a:lumMod val="10000"/>
                  </a:schemeClr>
                </a:solidFill>
              </a:rPr>
              <a:t>Профилактические осмотры, проведенные учреждением:</a:t>
            </a:r>
            <a:endParaRPr lang="ru-RU" sz="1400" dirty="0">
              <a:solidFill>
                <a:schemeClr val="tx2">
                  <a:lumMod val="10000"/>
                </a:schemeClr>
              </a:solidFill>
            </a:endParaRPr>
          </a:p>
          <a:p>
            <a:pPr marL="0" indent="0" algn="just">
              <a:buNone/>
            </a:pPr>
            <a:endParaRPr lang="ru-RU" sz="1400" dirty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endParaRPr lang="ru-RU" sz="1400" dirty="0">
              <a:solidFill>
                <a:srgbClr val="000000"/>
              </a:solidFill>
            </a:endParaRPr>
          </a:p>
          <a:p>
            <a:pPr marL="0" indent="0" algn="ctr">
              <a:buNone/>
            </a:pPr>
            <a:endParaRPr lang="ru-RU" dirty="0">
              <a:solidFill>
                <a:srgbClr val="000000"/>
              </a:solidFill>
            </a:endParaRPr>
          </a:p>
        </p:txBody>
      </p:sp>
      <p:pic>
        <p:nvPicPr>
          <p:cNvPr id="4" name="Объект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2332" y="1028805"/>
            <a:ext cx="1501302" cy="48679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021438" y="5797684"/>
            <a:ext cx="7976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>
                    <a:lumMod val="90000"/>
                    <a:lumOff val="10000"/>
                  </a:schemeClr>
                </a:solidFill>
              </a:rPr>
              <a:t>10</a:t>
            </a:r>
            <a:endParaRPr lang="ru-RU" sz="2800" dirty="0">
              <a:solidFill>
                <a:schemeClr val="bg1">
                  <a:lumMod val="90000"/>
                  <a:lumOff val="10000"/>
                </a:schemeClr>
              </a:solidFill>
            </a:endParaRPr>
          </a:p>
        </p:txBody>
      </p:sp>
      <p:graphicFrame>
        <p:nvGraphicFramePr>
          <p:cNvPr id="7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9366540"/>
              </p:ext>
            </p:extLst>
          </p:nvPr>
        </p:nvGraphicFramePr>
        <p:xfrm>
          <a:off x="680321" y="2336873"/>
          <a:ext cx="9613860" cy="1117147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267572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1946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9845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22022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153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Отчетный период 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Число посещений </a:t>
                      </a:r>
                      <a:r>
                        <a:rPr lang="ru-RU" sz="1050" dirty="0" smtClean="0">
                          <a:effectLst/>
                        </a:rPr>
                        <a:t>врачей</a:t>
                      </a:r>
                      <a:r>
                        <a:rPr lang="ru-RU" sz="1050" dirty="0">
                          <a:effectLst/>
                        </a:rPr>
                        <a:t>, включая </a:t>
                      </a:r>
                      <a:r>
                        <a:rPr lang="ru-RU" sz="1050" dirty="0" smtClean="0">
                          <a:effectLst/>
                        </a:rPr>
                        <a:t>профилактические</a:t>
                      </a:r>
                      <a:r>
                        <a:rPr lang="ru-RU" sz="1050" dirty="0">
                          <a:effectLst/>
                        </a:rPr>
                        <a:t>, </a:t>
                      </a:r>
                      <a:r>
                        <a:rPr lang="ru-RU" sz="1050" dirty="0" smtClean="0">
                          <a:effectLst/>
                        </a:rPr>
                        <a:t>всего 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Число </a:t>
                      </a:r>
                      <a:r>
                        <a:rPr lang="ru-RU" sz="1050" dirty="0" smtClean="0">
                          <a:effectLst/>
                        </a:rPr>
                        <a:t>посещений врачей </a:t>
                      </a:r>
                      <a:r>
                        <a:rPr lang="ru-RU" sz="1050" dirty="0">
                          <a:effectLst/>
                        </a:rPr>
                        <a:t>по </a:t>
                      </a:r>
                      <a:br>
                        <a:rPr lang="ru-RU" sz="1050" dirty="0">
                          <a:effectLst/>
                        </a:rPr>
                      </a:br>
                      <a:r>
                        <a:rPr lang="ru-RU" sz="1050" dirty="0">
                          <a:effectLst/>
                        </a:rPr>
                        <a:t>поводу </a:t>
                      </a:r>
                      <a:r>
                        <a:rPr lang="ru-RU" sz="1050" dirty="0" smtClean="0">
                          <a:effectLst/>
                        </a:rPr>
                        <a:t>заболеваний 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Число </a:t>
                      </a:r>
                      <a:r>
                        <a:rPr lang="ru-RU" sz="1050" dirty="0" smtClean="0">
                          <a:effectLst/>
                        </a:rPr>
                        <a:t>посещений врачами </a:t>
                      </a:r>
                      <a:r>
                        <a:rPr lang="ru-RU" sz="1050" dirty="0">
                          <a:effectLst/>
                        </a:rPr>
                        <a:t>на </a:t>
                      </a:r>
                      <a:br>
                        <a:rPr lang="ru-RU" sz="1050" dirty="0">
                          <a:effectLst/>
                        </a:rPr>
                      </a:br>
                      <a:r>
                        <a:rPr lang="ru-RU" sz="1050" dirty="0">
                          <a:effectLst/>
                        </a:rPr>
                        <a:t>дому 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244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en-US" sz="1050" dirty="0" smtClean="0">
                          <a:effectLst/>
                        </a:rPr>
                        <a:t>201</a:t>
                      </a:r>
                      <a:r>
                        <a:rPr lang="ru-RU" sz="1050" dirty="0" smtClean="0">
                          <a:effectLst/>
                        </a:rPr>
                        <a:t>7</a:t>
                      </a:r>
                      <a:r>
                        <a:rPr lang="en-US" sz="1050" dirty="0" smtClean="0">
                          <a:effectLst/>
                        </a:rPr>
                        <a:t> </a:t>
                      </a:r>
                      <a:r>
                        <a:rPr lang="en-US" sz="1050" dirty="0" err="1" smtClean="0">
                          <a:effectLst/>
                        </a:rPr>
                        <a:t>год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558216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441896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16854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042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en-US" sz="1050" dirty="0" smtClean="0">
                          <a:effectLst/>
                        </a:rPr>
                        <a:t>201</a:t>
                      </a:r>
                      <a:r>
                        <a:rPr lang="ru-RU" sz="1050" dirty="0" smtClean="0">
                          <a:effectLst/>
                        </a:rPr>
                        <a:t>8</a:t>
                      </a:r>
                      <a:r>
                        <a:rPr lang="en-US" sz="1050" dirty="0" smtClean="0">
                          <a:effectLst/>
                        </a:rPr>
                        <a:t> </a:t>
                      </a:r>
                      <a:r>
                        <a:rPr lang="en-US" sz="1050" dirty="0" err="1" smtClean="0">
                          <a:effectLst/>
                        </a:rPr>
                        <a:t>год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</a:rPr>
                        <a:t>514527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</a:rPr>
                        <a:t>393340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</a:rPr>
                        <a:t>16093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730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Динамика показателя (%) 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</a:rPr>
                        <a:t>-7,8%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</a:rPr>
                        <a:t>-11%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</a:rPr>
                        <a:t>-4,5%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8013516"/>
              </p:ext>
            </p:extLst>
          </p:nvPr>
        </p:nvGraphicFramePr>
        <p:xfrm>
          <a:off x="680321" y="4387142"/>
          <a:ext cx="9613859" cy="1909294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289945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1411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2452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6837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60738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25791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Контингенты 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0" marR="320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Подлежало </a:t>
                      </a:r>
                      <a:br>
                        <a:rPr lang="ru-RU" sz="900" dirty="0">
                          <a:effectLst/>
                        </a:rPr>
                      </a:br>
                      <a:r>
                        <a:rPr lang="ru-RU" sz="900" dirty="0">
                          <a:effectLst/>
                        </a:rPr>
                        <a:t>осмотрам 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0" marR="320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Осмотрено 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0" marR="320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Подлежало </a:t>
                      </a:r>
                      <a:br>
                        <a:rPr lang="ru-RU" sz="900">
                          <a:effectLst/>
                        </a:rPr>
                      </a:br>
                      <a:r>
                        <a:rPr lang="ru-RU" sz="900">
                          <a:effectLst/>
                        </a:rPr>
                        <a:t>осмотрам 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0" marR="320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Осмотрено 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0" marR="320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459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</a:rPr>
                        <a:t>2017</a:t>
                      </a:r>
                      <a:r>
                        <a:rPr lang="ru-RU" sz="900" baseline="0" dirty="0" smtClean="0">
                          <a:effectLst/>
                        </a:rPr>
                        <a:t> год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0" marR="320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</a:rPr>
                        <a:t>2017</a:t>
                      </a:r>
                      <a:r>
                        <a:rPr lang="ru-RU" sz="900" baseline="0" dirty="0" smtClean="0">
                          <a:effectLst/>
                        </a:rPr>
                        <a:t> год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0" marR="320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</a:rPr>
                        <a:t>2018</a:t>
                      </a:r>
                      <a:r>
                        <a:rPr lang="ru-RU" sz="900" baseline="0" dirty="0" smtClean="0">
                          <a:effectLst/>
                        </a:rPr>
                        <a:t> год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0" marR="320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</a:rPr>
                        <a:t>2018</a:t>
                      </a:r>
                      <a:r>
                        <a:rPr lang="ru-RU" sz="900" baseline="0" dirty="0" smtClean="0">
                          <a:effectLst/>
                        </a:rPr>
                        <a:t> год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0" marR="320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64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Всего детей в </a:t>
                      </a:r>
                      <a:r>
                        <a:rPr lang="ru-RU" sz="900" dirty="0" smtClean="0">
                          <a:effectLst/>
                        </a:rPr>
                        <a:t>возрасте </a:t>
                      </a:r>
                      <a:r>
                        <a:rPr lang="ru-RU" sz="900" dirty="0">
                          <a:effectLst/>
                        </a:rPr>
                        <a:t>15-17 лет </a:t>
                      </a:r>
                      <a:r>
                        <a:rPr lang="ru-RU" sz="900" dirty="0" smtClean="0">
                          <a:effectLst/>
                        </a:rPr>
                        <a:t>включительно </a:t>
                      </a:r>
                      <a:r>
                        <a:rPr lang="ru-RU" sz="900" dirty="0">
                          <a:effectLst/>
                        </a:rPr>
                        <a:t>(</a:t>
                      </a:r>
                      <a:r>
                        <a:rPr lang="ru-RU" sz="900" dirty="0" smtClean="0">
                          <a:effectLst/>
                        </a:rPr>
                        <a:t>кроме обучающихся </a:t>
                      </a:r>
                      <a:r>
                        <a:rPr lang="ru-RU" sz="900" dirty="0">
                          <a:effectLst/>
                        </a:rPr>
                        <a:t>в </a:t>
                      </a:r>
                      <a:r>
                        <a:rPr lang="ru-RU" sz="900" dirty="0" smtClean="0">
                          <a:effectLst/>
                        </a:rPr>
                        <a:t>школах</a:t>
                      </a:r>
                      <a:r>
                        <a:rPr lang="ru-RU" sz="900" dirty="0">
                          <a:effectLst/>
                        </a:rPr>
                        <a:t>) 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0" marR="320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0" marR="320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0" marR="320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0" marR="320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0" marR="3208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300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Контингенты </a:t>
                      </a:r>
                      <a:r>
                        <a:rPr lang="ru-RU" sz="900" dirty="0" smtClean="0">
                          <a:effectLst/>
                        </a:rPr>
                        <a:t>населения</a:t>
                      </a:r>
                      <a:r>
                        <a:rPr lang="ru-RU" sz="900" dirty="0">
                          <a:effectLst/>
                        </a:rPr>
                        <a:t>, </a:t>
                      </a:r>
                      <a:r>
                        <a:rPr lang="ru-RU" sz="900" dirty="0" smtClean="0">
                          <a:effectLst/>
                        </a:rPr>
                        <a:t>осмотренные </a:t>
                      </a:r>
                      <a:r>
                        <a:rPr lang="ru-RU" sz="900" dirty="0">
                          <a:effectLst/>
                        </a:rPr>
                        <a:t>в </a:t>
                      </a:r>
                      <a:br>
                        <a:rPr lang="ru-RU" sz="900" dirty="0">
                          <a:effectLst/>
                        </a:rPr>
                      </a:br>
                      <a:r>
                        <a:rPr lang="ru-RU" sz="900" dirty="0">
                          <a:effectLst/>
                        </a:rPr>
                        <a:t>порядке </a:t>
                      </a:r>
                      <a:r>
                        <a:rPr lang="ru-RU" sz="900" dirty="0" smtClean="0">
                          <a:effectLst/>
                        </a:rPr>
                        <a:t>периодических осмотров</a:t>
                      </a:r>
                      <a:r>
                        <a:rPr lang="ru-RU" sz="900" dirty="0">
                          <a:effectLst/>
                        </a:rPr>
                        <a:t>, - всего 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0" marR="320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2363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0" marR="320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2363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0" marR="320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4942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0" marR="320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3805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0" marR="3208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919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Население, </a:t>
                      </a:r>
                      <a:r>
                        <a:rPr lang="ru-RU" sz="900" dirty="0" smtClean="0">
                          <a:effectLst/>
                        </a:rPr>
                        <a:t>осмотренное </a:t>
                      </a:r>
                      <a:r>
                        <a:rPr lang="ru-RU" sz="900" dirty="0">
                          <a:effectLst/>
                        </a:rPr>
                        <a:t>в </a:t>
                      </a:r>
                      <a:r>
                        <a:rPr lang="ru-RU" sz="900" dirty="0" smtClean="0">
                          <a:effectLst/>
                        </a:rPr>
                        <a:t>порядке </a:t>
                      </a:r>
                      <a:r>
                        <a:rPr lang="ru-RU" sz="900" dirty="0">
                          <a:effectLst/>
                        </a:rPr>
                        <a:t>проведения </a:t>
                      </a:r>
                      <a:r>
                        <a:rPr lang="ru-RU" sz="900" dirty="0" smtClean="0">
                          <a:effectLst/>
                        </a:rPr>
                        <a:t>диспансеризации </a:t>
                      </a:r>
                      <a:r>
                        <a:rPr lang="ru-RU" sz="900" dirty="0">
                          <a:effectLst/>
                        </a:rPr>
                        <a:t>определенных групп </a:t>
                      </a:r>
                      <a:r>
                        <a:rPr lang="ru-RU" sz="900" dirty="0" smtClean="0">
                          <a:effectLst/>
                        </a:rPr>
                        <a:t>населения 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0" marR="320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24914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0" marR="320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23027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0" marR="320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25111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0" marR="320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23102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0" marR="3208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19912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Диспансерное наблюдение за инвалидами и участниками Великой Отечественной войны и воинами-интернационалистами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229297"/>
          </a:xfrm>
        </p:spPr>
        <p:txBody>
          <a:bodyPr>
            <a:normAutofit/>
          </a:bodyPr>
          <a:lstStyle/>
          <a:p>
            <a:endParaRPr lang="ru-RU" dirty="0" smtClean="0">
              <a:solidFill>
                <a:schemeClr val="tx2">
                  <a:lumMod val="10000"/>
                </a:schemeClr>
              </a:solidFill>
            </a:endParaRPr>
          </a:p>
          <a:p>
            <a:endParaRPr lang="ru-RU" dirty="0">
              <a:solidFill>
                <a:schemeClr val="tx2">
                  <a:lumMod val="10000"/>
                </a:schemeClr>
              </a:solidFill>
            </a:endParaRPr>
          </a:p>
          <a:p>
            <a:endParaRPr lang="ru-RU" dirty="0" smtClean="0">
              <a:solidFill>
                <a:schemeClr val="tx2">
                  <a:lumMod val="10000"/>
                </a:schemeClr>
              </a:solidFill>
            </a:endParaRPr>
          </a:p>
          <a:p>
            <a:endParaRPr lang="ru-RU" dirty="0">
              <a:solidFill>
                <a:schemeClr val="tx2">
                  <a:lumMod val="10000"/>
                </a:schemeClr>
              </a:solidFill>
            </a:endParaRPr>
          </a:p>
          <a:p>
            <a:endParaRPr lang="ru-RU" dirty="0" smtClean="0">
              <a:solidFill>
                <a:schemeClr val="tx2">
                  <a:lumMod val="10000"/>
                </a:schemeClr>
              </a:solidFill>
            </a:endParaRPr>
          </a:p>
          <a:p>
            <a:endParaRPr lang="ru-RU" dirty="0">
              <a:solidFill>
                <a:schemeClr val="tx2">
                  <a:lumMod val="10000"/>
                </a:schemeClr>
              </a:solidFill>
            </a:endParaRPr>
          </a:p>
          <a:p>
            <a:endParaRPr lang="ru-RU" dirty="0" smtClean="0">
              <a:solidFill>
                <a:schemeClr val="tx2">
                  <a:lumMod val="10000"/>
                </a:schemeClr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chemeClr val="tx2">
                    <a:lumMod val="10000"/>
                  </a:schemeClr>
                </a:solidFill>
              </a:rPr>
              <a:t>Количество лиц, являющихся инвалидами, по сравнению с 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2017 </a:t>
            </a:r>
            <a:r>
              <a:rPr lang="ru-RU" dirty="0">
                <a:solidFill>
                  <a:schemeClr val="tx2">
                    <a:lumMod val="10000"/>
                  </a:schemeClr>
                </a:solidFill>
              </a:rPr>
              <a:t>годом 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уменьшилось </a:t>
            </a:r>
            <a:r>
              <a:rPr lang="ru-RU" dirty="0">
                <a:solidFill>
                  <a:schemeClr val="tx2">
                    <a:lumMod val="10000"/>
                  </a:schemeClr>
                </a:solidFill>
              </a:rPr>
              <a:t>на 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39 </a:t>
            </a:r>
            <a:r>
              <a:rPr lang="ru-RU" dirty="0">
                <a:solidFill>
                  <a:schemeClr val="tx2">
                    <a:lumMod val="10000"/>
                  </a:schemeClr>
                </a:solidFill>
              </a:rPr>
              <a:t>чел. 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и составило </a:t>
            </a:r>
            <a:r>
              <a:rPr lang="ru-RU" smtClean="0">
                <a:solidFill>
                  <a:srgbClr val="FF0000"/>
                </a:solidFill>
              </a:rPr>
              <a:t>14501</a:t>
            </a:r>
            <a:r>
              <a:rPr lang="ru-RU" smtClean="0">
                <a:solidFill>
                  <a:schemeClr val="tx2">
                    <a:lumMod val="10000"/>
                  </a:schemeClr>
                </a:solidFill>
              </a:rPr>
              <a:t> чел.</a:t>
            </a:r>
            <a:endParaRPr lang="ru-RU" dirty="0">
              <a:solidFill>
                <a:schemeClr val="tx2">
                  <a:lumMod val="10000"/>
                </a:schemeClr>
              </a:solidFill>
            </a:endParaRPr>
          </a:p>
        </p:txBody>
      </p:sp>
      <p:pic>
        <p:nvPicPr>
          <p:cNvPr id="4" name="Объект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2332" y="1028805"/>
            <a:ext cx="1501302" cy="48679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021438" y="5797684"/>
            <a:ext cx="7976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>
                    <a:lumMod val="90000"/>
                    <a:lumOff val="10000"/>
                  </a:schemeClr>
                </a:solidFill>
              </a:rPr>
              <a:t>11</a:t>
            </a:r>
            <a:endParaRPr lang="ru-RU" sz="2800" dirty="0">
              <a:solidFill>
                <a:schemeClr val="bg1">
                  <a:lumMod val="90000"/>
                  <a:lumOff val="10000"/>
                </a:schemeClr>
              </a:solidFill>
            </a:endParaRPr>
          </a:p>
        </p:txBody>
      </p:sp>
      <p:graphicFrame>
        <p:nvGraphicFramePr>
          <p:cNvPr id="6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4388660"/>
              </p:ext>
            </p:extLst>
          </p:nvPr>
        </p:nvGraphicFramePr>
        <p:xfrm>
          <a:off x="680321" y="2097724"/>
          <a:ext cx="9613860" cy="3245481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260237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5592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2550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5592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67414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124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801" marR="23801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Участники ВОВ, в том </a:t>
                      </a:r>
                      <a:r>
                        <a:rPr lang="ru-RU" sz="1000" dirty="0" smtClean="0">
                          <a:effectLst/>
                        </a:rPr>
                        <a:t>числе </a:t>
                      </a:r>
                      <a:r>
                        <a:rPr lang="ru-RU" sz="1000" dirty="0">
                          <a:effectLst/>
                        </a:rPr>
                        <a:t>инвалиды ВОВ 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801" marR="2380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Воины-интернационалисты 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801" marR="2380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913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Наименование </a:t>
                      </a:r>
                      <a:r>
                        <a:rPr lang="ru-RU" sz="1000" dirty="0" smtClean="0">
                          <a:effectLst/>
                        </a:rPr>
                        <a:t>показателей 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801" marR="238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2017</a:t>
                      </a:r>
                      <a:r>
                        <a:rPr lang="ru-RU" sz="1000" baseline="0" dirty="0" smtClean="0">
                          <a:effectLst/>
                        </a:rPr>
                        <a:t> год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801" marR="238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2018</a:t>
                      </a:r>
                      <a:r>
                        <a:rPr lang="ru-RU" sz="1000" baseline="0" dirty="0" smtClean="0">
                          <a:effectLst/>
                        </a:rPr>
                        <a:t> год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801" marR="238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2017</a:t>
                      </a:r>
                      <a:r>
                        <a:rPr lang="ru-RU" sz="1000" baseline="0" dirty="0" smtClean="0">
                          <a:effectLst/>
                        </a:rPr>
                        <a:t> год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801" marR="238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2018</a:t>
                      </a:r>
                      <a:r>
                        <a:rPr lang="ru-RU" sz="1000" baseline="0" dirty="0" smtClean="0">
                          <a:effectLst/>
                        </a:rPr>
                        <a:t> год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801" marR="23801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Состоит под </a:t>
                      </a:r>
                      <a:r>
                        <a:rPr lang="ru-RU" sz="1000" dirty="0" smtClean="0">
                          <a:effectLst/>
                        </a:rPr>
                        <a:t>диспансерным наблюдением </a:t>
                      </a:r>
                      <a:r>
                        <a:rPr lang="ru-RU" sz="1000" dirty="0">
                          <a:effectLst/>
                        </a:rPr>
                        <a:t>на </a:t>
                      </a:r>
                      <a:r>
                        <a:rPr lang="ru-RU" sz="1000" dirty="0" smtClean="0">
                          <a:effectLst/>
                        </a:rPr>
                        <a:t>конец </a:t>
                      </a:r>
                      <a:r>
                        <a:rPr lang="ru-RU" sz="1000" dirty="0">
                          <a:effectLst/>
                        </a:rPr>
                        <a:t>отчетного </a:t>
                      </a:r>
                      <a:r>
                        <a:rPr lang="ru-RU" sz="1000" dirty="0" smtClean="0">
                          <a:effectLst/>
                        </a:rPr>
                        <a:t>года 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801" marR="238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114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801" marR="238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77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801" marR="238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34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801" marR="238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35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801" marR="23801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904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Снято с </a:t>
                      </a:r>
                      <a:r>
                        <a:rPr lang="ru-RU" sz="1000" dirty="0" smtClean="0">
                          <a:effectLst/>
                        </a:rPr>
                        <a:t>диспансерного наблюдения </a:t>
                      </a:r>
                      <a:r>
                        <a:rPr lang="ru-RU" sz="1000" dirty="0">
                          <a:effectLst/>
                        </a:rPr>
                        <a:t>в </a:t>
                      </a:r>
                      <a:r>
                        <a:rPr lang="ru-RU" sz="1000" dirty="0" smtClean="0">
                          <a:effectLst/>
                        </a:rPr>
                        <a:t>течение </a:t>
                      </a:r>
                      <a:r>
                        <a:rPr lang="ru-RU" sz="1000" dirty="0">
                          <a:effectLst/>
                        </a:rPr>
                        <a:t>отчетного </a:t>
                      </a:r>
                      <a:r>
                        <a:rPr lang="ru-RU" sz="1000" dirty="0" smtClean="0">
                          <a:effectLst/>
                        </a:rPr>
                        <a:t>года 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801" marR="238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42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801" marR="238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37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801" marR="238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13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801" marR="238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3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801" marR="23801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496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 том числе: </a:t>
                      </a:r>
                      <a:r>
                        <a:rPr lang="ru-RU" sz="1000" dirty="0" smtClean="0">
                          <a:effectLst/>
                        </a:rPr>
                        <a:t>выехало 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801" marR="238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4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801" marR="238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14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801" marR="238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9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801" marR="238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2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801" marR="23801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496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умерло 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801" marR="238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38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801" marR="238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23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801" marR="238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4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801" marR="238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1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801" marR="23801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263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Состоит по </a:t>
                      </a:r>
                      <a:r>
                        <a:rPr lang="ru-RU" sz="1000" dirty="0" smtClean="0">
                          <a:effectLst/>
                        </a:rPr>
                        <a:t>группам инвалидности</a:t>
                      </a:r>
                      <a:r>
                        <a:rPr lang="ru-RU" sz="1000" dirty="0">
                          <a:effectLst/>
                        </a:rPr>
                        <a:t>: </a:t>
                      </a:r>
                      <a:br>
                        <a:rPr lang="ru-RU" sz="1000" dirty="0">
                          <a:effectLst/>
                        </a:rPr>
                      </a:br>
                      <a:r>
                        <a:rPr lang="ru-RU" sz="1000" dirty="0">
                          <a:effectLst/>
                        </a:rPr>
                        <a:t>I 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801" marR="238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18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801" marR="238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8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801" marR="238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801" marR="238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1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801" marR="23801" marT="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496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II 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801" marR="238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94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801" marR="238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67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801" marR="238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11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801" marR="238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16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801" marR="23801" marT="0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496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III 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801" marR="238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801" marR="238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801" marR="238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7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801" marR="238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2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801" marR="23801" marT="0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124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Получили </a:t>
                      </a:r>
                      <a:r>
                        <a:rPr lang="ru-RU" sz="1000" dirty="0" smtClean="0">
                          <a:effectLst/>
                        </a:rPr>
                        <a:t>стационарное лечение 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801" marR="238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45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801" marR="238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55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801" marR="238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6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801" marR="238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10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801" marR="23801" marT="0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124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Получили </a:t>
                      </a:r>
                      <a:r>
                        <a:rPr lang="ru-RU" sz="1000" dirty="0" smtClean="0">
                          <a:effectLst/>
                        </a:rPr>
                        <a:t>санаторно-курортное лечение 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801" marR="238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23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801" marR="238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15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801" marR="238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9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801" marR="238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5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801" marR="23801" marT="0" marB="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0890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Деятельность Центра здоровья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297391"/>
          </a:xfrm>
        </p:spPr>
        <p:txBody>
          <a:bodyPr>
            <a:normAutofit/>
          </a:bodyPr>
          <a:lstStyle/>
          <a:p>
            <a:endParaRPr lang="ru-RU" dirty="0" smtClean="0">
              <a:solidFill>
                <a:schemeClr val="tx2">
                  <a:lumMod val="10000"/>
                </a:schemeClr>
              </a:solidFill>
            </a:endParaRPr>
          </a:p>
          <a:p>
            <a:endParaRPr lang="ru-RU" dirty="0">
              <a:solidFill>
                <a:schemeClr val="tx2">
                  <a:lumMod val="10000"/>
                </a:schemeClr>
              </a:solidFill>
            </a:endParaRPr>
          </a:p>
          <a:p>
            <a:endParaRPr lang="ru-RU" dirty="0" smtClean="0">
              <a:solidFill>
                <a:schemeClr val="tx2">
                  <a:lumMod val="10000"/>
                </a:schemeClr>
              </a:solidFill>
            </a:endParaRPr>
          </a:p>
          <a:p>
            <a:endParaRPr lang="ru-RU" dirty="0">
              <a:solidFill>
                <a:schemeClr val="tx2">
                  <a:lumMod val="10000"/>
                </a:schemeClr>
              </a:solidFill>
            </a:endParaRPr>
          </a:p>
          <a:p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Стабильно </a:t>
            </a:r>
            <a:r>
              <a:rPr lang="ru-RU" dirty="0">
                <a:solidFill>
                  <a:schemeClr val="tx2">
                    <a:lumMod val="10000"/>
                  </a:schemeClr>
                </a:solidFill>
              </a:rPr>
              <a:t>высоким остается количество пациентов, имеющих факторы риска. 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Больше </a:t>
            </a:r>
            <a:r>
              <a:rPr lang="ru-RU" dirty="0">
                <a:solidFill>
                  <a:schemeClr val="tx2">
                    <a:lumMod val="10000"/>
                  </a:schemeClr>
                </a:solidFill>
              </a:rPr>
              <a:t>пациентов признанных здоровыми по сравнению с прошлым годом, что обусловлено высоким уровнем 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ознакомления населения с ЗОЖ.</a:t>
            </a:r>
            <a:endParaRPr lang="ru-RU" dirty="0">
              <a:solidFill>
                <a:schemeClr val="tx2">
                  <a:lumMod val="10000"/>
                </a:schemeClr>
              </a:solidFill>
            </a:endParaRPr>
          </a:p>
          <a:p>
            <a:r>
              <a:rPr lang="ru-RU" dirty="0">
                <a:solidFill>
                  <a:schemeClr val="tx2">
                    <a:lumMod val="10000"/>
                  </a:schemeClr>
                </a:solidFill>
              </a:rPr>
              <a:t>Число лиц, обученных основам здорового образа жизни, всего за прошедший год составило </a:t>
            </a:r>
            <a:r>
              <a:rPr lang="ru-RU" dirty="0" smtClean="0">
                <a:solidFill>
                  <a:srgbClr val="FF0000"/>
                </a:solidFill>
              </a:rPr>
              <a:t>2270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>
                <a:solidFill>
                  <a:schemeClr val="tx2">
                    <a:lumMod val="10000"/>
                  </a:schemeClr>
                </a:solidFill>
              </a:rPr>
              <a:t>чел.</a:t>
            </a:r>
          </a:p>
          <a:p>
            <a:endParaRPr lang="ru-RU" dirty="0">
              <a:solidFill>
                <a:schemeClr val="tx2">
                  <a:lumMod val="10000"/>
                </a:schemeClr>
              </a:solidFill>
            </a:endParaRPr>
          </a:p>
        </p:txBody>
      </p:sp>
      <p:pic>
        <p:nvPicPr>
          <p:cNvPr id="4" name="Объект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2332" y="1028805"/>
            <a:ext cx="1501302" cy="48679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021438" y="5797684"/>
            <a:ext cx="7976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>
                    <a:lumMod val="90000"/>
                    <a:lumOff val="10000"/>
                  </a:schemeClr>
                </a:solidFill>
              </a:rPr>
              <a:t>12</a:t>
            </a:r>
            <a:endParaRPr lang="ru-RU" sz="2800" dirty="0">
              <a:solidFill>
                <a:schemeClr val="bg1">
                  <a:lumMod val="90000"/>
                  <a:lumOff val="10000"/>
                </a:schemeClr>
              </a:solidFill>
            </a:endParaRPr>
          </a:p>
        </p:txBody>
      </p:sp>
      <p:graphicFrame>
        <p:nvGraphicFramePr>
          <p:cNvPr id="6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066921"/>
              </p:ext>
            </p:extLst>
          </p:nvPr>
        </p:nvGraphicFramePr>
        <p:xfrm>
          <a:off x="680321" y="2139352"/>
          <a:ext cx="9613860" cy="1673330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407151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6706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2461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5066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992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Показатель 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2017 год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2018 год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Динамика </a:t>
                      </a:r>
                      <a:br>
                        <a:rPr lang="ru-RU" sz="1200">
                          <a:effectLst/>
                        </a:rPr>
                      </a:br>
                      <a:r>
                        <a:rPr lang="ru-RU" sz="1200">
                          <a:effectLst/>
                        </a:rPr>
                        <a:t>показателя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69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Число лиц, обратившихся в центры </a:t>
                      </a:r>
                      <a:r>
                        <a:rPr lang="ru-RU" sz="1200" dirty="0" smtClean="0">
                          <a:effectLst/>
                        </a:rPr>
                        <a:t>здоровья</a:t>
                      </a:r>
                      <a:r>
                        <a:rPr lang="ru-RU" sz="1200" dirty="0">
                          <a:effectLst/>
                        </a:rPr>
                        <a:t>, взрослое население 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2971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</a:rPr>
                        <a:t>2270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-24%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664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Из них: Здоровые, всего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63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227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+360%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664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 факторами риска: всего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2908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2043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-30%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328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 том числе: взрослое население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2971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</a:rPr>
                        <a:t>2270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-24%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99675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Заболевания, зарегистрированные в </a:t>
            </a:r>
            <a:r>
              <a:rPr lang="ru-RU" dirty="0" smtClean="0"/>
              <a:t>2018 </a:t>
            </a:r>
            <a:r>
              <a:rPr lang="ru-RU" dirty="0"/>
              <a:t>году </a:t>
            </a:r>
            <a:br>
              <a:rPr lang="ru-RU" dirty="0"/>
            </a:br>
            <a:r>
              <a:rPr lang="ru-RU" dirty="0"/>
              <a:t>у населения </a:t>
            </a:r>
            <a:r>
              <a:rPr lang="ru-RU" dirty="0" smtClean="0"/>
              <a:t>Мещанского </a:t>
            </a:r>
            <a:r>
              <a:rPr lang="ru-RU" dirty="0"/>
              <a:t>района от 18 лет до 55(Ж) или 60 (М)</a:t>
            </a:r>
          </a:p>
        </p:txBody>
      </p:sp>
      <p:pic>
        <p:nvPicPr>
          <p:cNvPr id="4" name="Объект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2332" y="1028805"/>
            <a:ext cx="1501302" cy="48679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021438" y="5797684"/>
            <a:ext cx="7976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>
                    <a:lumMod val="90000"/>
                    <a:lumOff val="10000"/>
                  </a:schemeClr>
                </a:solidFill>
              </a:rPr>
              <a:t>13</a:t>
            </a:r>
            <a:endParaRPr lang="ru-RU" sz="2800" dirty="0">
              <a:solidFill>
                <a:schemeClr val="bg1">
                  <a:lumMod val="90000"/>
                  <a:lumOff val="10000"/>
                </a:schemeClr>
              </a:solidFill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3447252"/>
              </p:ext>
            </p:extLst>
          </p:nvPr>
        </p:nvGraphicFramePr>
        <p:xfrm>
          <a:off x="680320" y="2336874"/>
          <a:ext cx="9613861" cy="41200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810501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Заболевания, зарегистрированные в </a:t>
            </a:r>
            <a:r>
              <a:rPr lang="ru-RU" dirty="0" smtClean="0"/>
              <a:t>2018 </a:t>
            </a:r>
            <a:r>
              <a:rPr lang="ru-RU" dirty="0"/>
              <a:t>году </a:t>
            </a:r>
            <a:br>
              <a:rPr lang="ru-RU" dirty="0"/>
            </a:br>
            <a:r>
              <a:rPr lang="ru-RU" dirty="0"/>
              <a:t>у населения </a:t>
            </a:r>
            <a:r>
              <a:rPr lang="ru-RU" dirty="0" smtClean="0"/>
              <a:t>Мещанского </a:t>
            </a:r>
            <a:r>
              <a:rPr lang="ru-RU" dirty="0"/>
              <a:t>района от </a:t>
            </a:r>
            <a:r>
              <a:rPr lang="ru-RU" dirty="0" smtClean="0"/>
              <a:t>55(Ж</a:t>
            </a:r>
            <a:r>
              <a:rPr lang="ru-RU" dirty="0"/>
              <a:t>) или от 60 (М)</a:t>
            </a:r>
          </a:p>
        </p:txBody>
      </p:sp>
      <p:pic>
        <p:nvPicPr>
          <p:cNvPr id="4" name="Объект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2332" y="1028805"/>
            <a:ext cx="1501302" cy="48679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021438" y="5797684"/>
            <a:ext cx="7976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>
                    <a:lumMod val="90000"/>
                    <a:lumOff val="10000"/>
                  </a:schemeClr>
                </a:solidFill>
              </a:rPr>
              <a:t>14</a:t>
            </a:r>
            <a:endParaRPr lang="ru-RU" sz="2800" dirty="0">
              <a:solidFill>
                <a:schemeClr val="bg1">
                  <a:lumMod val="90000"/>
                  <a:lumOff val="10000"/>
                </a:schemeClr>
              </a:solidFill>
            </a:endParaRPr>
          </a:p>
        </p:txBody>
      </p:sp>
      <p:graphicFrame>
        <p:nvGraphicFramePr>
          <p:cNvPr id="14" name="Диаграмм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7428004"/>
              </p:ext>
            </p:extLst>
          </p:nvPr>
        </p:nvGraphicFramePr>
        <p:xfrm>
          <a:off x="440480" y="2336873"/>
          <a:ext cx="9853701" cy="41200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05780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Объект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2332" y="1028805"/>
            <a:ext cx="1501302" cy="48679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1"/>
                </a:solidFill>
              </a:rPr>
              <a:t>Показатели здоровья прикрепленного населения</a:t>
            </a: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>
                <a:solidFill>
                  <a:srgbClr val="000000"/>
                </a:solidFill>
              </a:rPr>
              <a:t>Численность населения, прикрепленного к поликлинике на </a:t>
            </a:r>
            <a:r>
              <a:rPr lang="ru-RU" sz="2000" dirty="0" smtClean="0">
                <a:solidFill>
                  <a:srgbClr val="000000"/>
                </a:solidFill>
              </a:rPr>
              <a:t>01.01.2019г</a:t>
            </a:r>
            <a:r>
              <a:rPr lang="ru-RU" sz="2000" dirty="0">
                <a:solidFill>
                  <a:srgbClr val="000000"/>
                </a:solidFill>
              </a:rPr>
              <a:t>. по данным МГФОМС составляет  </a:t>
            </a:r>
            <a:r>
              <a:rPr lang="ru-RU" sz="2000" dirty="0">
                <a:solidFill>
                  <a:srgbClr val="FF0000"/>
                </a:solidFill>
              </a:rPr>
              <a:t>119127</a:t>
            </a:r>
            <a:r>
              <a:rPr lang="ru-RU" sz="2000" dirty="0" smtClean="0">
                <a:solidFill>
                  <a:srgbClr val="000000"/>
                </a:solidFill>
              </a:rPr>
              <a:t> человека (на 591 ч. </a:t>
            </a:r>
            <a:r>
              <a:rPr lang="ru-RU" sz="2000" dirty="0">
                <a:solidFill>
                  <a:srgbClr val="000000"/>
                </a:solidFill>
              </a:rPr>
              <a:t>б</a:t>
            </a:r>
            <a:r>
              <a:rPr lang="ru-RU" sz="2000" dirty="0" smtClean="0">
                <a:solidFill>
                  <a:srgbClr val="000000"/>
                </a:solidFill>
              </a:rPr>
              <a:t>ольше чем в 2017 году), </a:t>
            </a:r>
            <a:r>
              <a:rPr lang="ru-RU" sz="2000" dirty="0">
                <a:solidFill>
                  <a:srgbClr val="000000"/>
                </a:solidFill>
              </a:rPr>
              <a:t>из них:</a:t>
            </a:r>
          </a:p>
          <a:p>
            <a:r>
              <a:rPr lang="ru-RU" sz="1600" dirty="0" smtClean="0">
                <a:solidFill>
                  <a:srgbClr val="FF0000"/>
                </a:solidFill>
              </a:rPr>
              <a:t>76467</a:t>
            </a:r>
            <a:r>
              <a:rPr lang="ru-RU" sz="1600" dirty="0" smtClean="0">
                <a:solidFill>
                  <a:schemeClr val="bg1">
                    <a:lumMod val="90000"/>
                    <a:lumOff val="10000"/>
                  </a:schemeClr>
                </a:solidFill>
              </a:rPr>
              <a:t> </a:t>
            </a:r>
            <a:r>
              <a:rPr lang="ru-RU" sz="1600" dirty="0">
                <a:solidFill>
                  <a:srgbClr val="000000"/>
                </a:solidFill>
              </a:rPr>
              <a:t>человек трудоспособного возраста (</a:t>
            </a:r>
            <a:r>
              <a:rPr lang="ru-RU" sz="1600" dirty="0" smtClean="0">
                <a:solidFill>
                  <a:srgbClr val="000000"/>
                </a:solidFill>
              </a:rPr>
              <a:t>64% </a:t>
            </a:r>
            <a:r>
              <a:rPr lang="ru-RU" sz="1600" dirty="0">
                <a:solidFill>
                  <a:srgbClr val="000000"/>
                </a:solidFill>
              </a:rPr>
              <a:t>от взрослого населения),</a:t>
            </a:r>
          </a:p>
          <a:p>
            <a:r>
              <a:rPr lang="ru-RU" sz="1600" dirty="0" smtClean="0">
                <a:solidFill>
                  <a:srgbClr val="FF0000"/>
                </a:solidFill>
              </a:rPr>
              <a:t>42660</a:t>
            </a:r>
            <a:r>
              <a:rPr lang="ru-RU" sz="1600" dirty="0" smtClean="0">
                <a:solidFill>
                  <a:schemeClr val="bg1">
                    <a:lumMod val="90000"/>
                    <a:lumOff val="10000"/>
                  </a:schemeClr>
                </a:solidFill>
              </a:rPr>
              <a:t> </a:t>
            </a:r>
            <a:r>
              <a:rPr lang="ru-RU" sz="1600" dirty="0">
                <a:solidFill>
                  <a:schemeClr val="tx2">
                    <a:lumMod val="10000"/>
                  </a:schemeClr>
                </a:solidFill>
              </a:rPr>
              <a:t>человек старше трудоспособного возраста (</a:t>
            </a:r>
            <a:r>
              <a:rPr lang="ru-RU" sz="1600" dirty="0" smtClean="0">
                <a:solidFill>
                  <a:schemeClr val="tx2">
                    <a:lumMod val="10000"/>
                  </a:schemeClr>
                </a:solidFill>
              </a:rPr>
              <a:t>36 </a:t>
            </a:r>
            <a:r>
              <a:rPr lang="ru-RU" sz="1600" dirty="0">
                <a:solidFill>
                  <a:schemeClr val="tx2">
                    <a:lumMod val="10000"/>
                  </a:schemeClr>
                </a:solidFill>
              </a:rPr>
              <a:t>% от взрослого населения)</a:t>
            </a:r>
          </a:p>
          <a:p>
            <a:endParaRPr lang="ru-RU" dirty="0"/>
          </a:p>
        </p:txBody>
      </p:sp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1132112864"/>
              </p:ext>
            </p:extLst>
          </p:nvPr>
        </p:nvGraphicFramePr>
        <p:xfrm>
          <a:off x="1701259" y="3988340"/>
          <a:ext cx="7968035" cy="2538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11021438" y="5797684"/>
            <a:ext cx="7976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>
                    <a:lumMod val="90000"/>
                    <a:lumOff val="10000"/>
                  </a:schemeClr>
                </a:solidFill>
              </a:rPr>
              <a:t>1</a:t>
            </a:r>
            <a:endParaRPr lang="ru-RU" sz="2800" dirty="0">
              <a:solidFill>
                <a:schemeClr val="bg1">
                  <a:lumMod val="90000"/>
                  <a:lumOff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6967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Развитие материально-технической базы  поликлиники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Проведен </a:t>
            </a:r>
            <a:r>
              <a:rPr lang="en-US" dirty="0">
                <a:solidFill>
                  <a:schemeClr val="tx2">
                    <a:lumMod val="10000"/>
                  </a:schemeClr>
                </a:solidFill>
              </a:rPr>
              <a:t>текущий ремонт </a:t>
            </a:r>
            <a:r>
              <a:rPr lang="ru-RU" dirty="0">
                <a:solidFill>
                  <a:schemeClr val="tx2">
                    <a:lumMod val="10000"/>
                  </a:schemeClr>
                </a:solidFill>
              </a:rPr>
              <a:t>в</a:t>
            </a:r>
            <a:r>
              <a:rPr lang="en-US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поликлинике </a:t>
            </a:r>
            <a:br>
              <a:rPr lang="ru-RU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en-US" dirty="0" err="1" smtClean="0">
                <a:solidFill>
                  <a:schemeClr val="tx2">
                    <a:lumMod val="10000"/>
                  </a:schemeClr>
                </a:solidFill>
              </a:rPr>
              <a:t>на</a:t>
            </a:r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10000"/>
                  </a:schemeClr>
                </a:solidFill>
              </a:rPr>
              <a:t>сумму</a:t>
            </a:r>
            <a:r>
              <a:rPr lang="en-US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3</a:t>
            </a:r>
            <a:r>
              <a:rPr lang="en-US" dirty="0">
                <a:solidFill>
                  <a:srgbClr val="FF0000"/>
                </a:solidFill>
              </a:rPr>
              <a:t> </a:t>
            </a:r>
            <a:r>
              <a:rPr lang="ru-RU" dirty="0" smtClean="0">
                <a:solidFill>
                  <a:srgbClr val="FF0000"/>
                </a:solidFill>
              </a:rPr>
              <a:t>917 529</a:t>
            </a:r>
            <a:r>
              <a:rPr lang="en-US" dirty="0" smtClean="0">
                <a:solidFill>
                  <a:srgbClr val="FF0000"/>
                </a:solidFill>
              </a:rPr>
              <a:t>,</a:t>
            </a:r>
            <a:r>
              <a:rPr lang="ru-RU" dirty="0" smtClean="0">
                <a:solidFill>
                  <a:srgbClr val="FF0000"/>
                </a:solidFill>
              </a:rPr>
              <a:t>03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10000"/>
                  </a:schemeClr>
                </a:solidFill>
              </a:rPr>
              <a:t>руб</a:t>
            </a:r>
            <a:r>
              <a:rPr lang="en-US" dirty="0">
                <a:solidFill>
                  <a:schemeClr val="tx2">
                    <a:lumMod val="10000"/>
                  </a:schemeClr>
                </a:solidFill>
              </a:rPr>
              <a:t>.</a:t>
            </a:r>
            <a:endParaRPr lang="ru-RU" dirty="0">
              <a:solidFill>
                <a:schemeClr val="tx2">
                  <a:lumMod val="10000"/>
                </a:schemeClr>
              </a:solidFill>
            </a:endParaRP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ru-RU" dirty="0">
                <a:solidFill>
                  <a:schemeClr val="tx2">
                    <a:lumMod val="10000"/>
                  </a:schemeClr>
                </a:solidFill>
              </a:rPr>
              <a:t>Поликлиника оснащена оборудованием :</a:t>
            </a:r>
          </a:p>
          <a:p>
            <a:pPr marL="914400" lvl="1" indent="-514350">
              <a:lnSpc>
                <a:spcPct val="110000"/>
              </a:lnSpc>
            </a:pP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закуплено </a:t>
            </a:r>
            <a:r>
              <a:rPr lang="ru-RU" dirty="0">
                <a:solidFill>
                  <a:schemeClr val="tx2">
                    <a:lumMod val="10000"/>
                  </a:schemeClr>
                </a:solidFill>
              </a:rPr>
              <a:t>на сумму </a:t>
            </a:r>
            <a:r>
              <a:rPr lang="ru-RU" dirty="0" smtClean="0">
                <a:solidFill>
                  <a:srgbClr val="FF0000"/>
                </a:solidFill>
              </a:rPr>
              <a:t>2 088 425,00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>
                <a:solidFill>
                  <a:schemeClr val="tx2">
                    <a:lumMod val="10000"/>
                  </a:schemeClr>
                </a:solidFill>
              </a:rPr>
              <a:t>руб. </a:t>
            </a:r>
          </a:p>
          <a:p>
            <a:pPr marL="914400" lvl="1" indent="-514350">
              <a:lnSpc>
                <a:spcPct val="110000"/>
              </a:lnSpc>
            </a:pPr>
            <a:r>
              <a:rPr lang="ru-RU" dirty="0">
                <a:solidFill>
                  <a:schemeClr val="tx2">
                    <a:lumMod val="10000"/>
                  </a:schemeClr>
                </a:solidFill>
              </a:rPr>
              <a:t>безвозмездно получено на сумму </a:t>
            </a:r>
            <a:r>
              <a:rPr lang="ru-RU" dirty="0" smtClean="0">
                <a:solidFill>
                  <a:srgbClr val="FF0000"/>
                </a:solidFill>
              </a:rPr>
              <a:t>15 665 974,30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>
                <a:solidFill>
                  <a:schemeClr val="tx2">
                    <a:lumMod val="10000"/>
                  </a:schemeClr>
                </a:solidFill>
              </a:rPr>
              <a:t>руб.</a:t>
            </a:r>
          </a:p>
          <a:p>
            <a:pPr marL="400050" lvl="1" indent="0">
              <a:lnSpc>
                <a:spcPct val="110000"/>
              </a:lnSpc>
              <a:buNone/>
            </a:pPr>
            <a:r>
              <a:rPr lang="ru-RU" dirty="0">
                <a:solidFill>
                  <a:schemeClr val="tx2">
                    <a:lumMod val="10000"/>
                  </a:schemeClr>
                </a:solidFill>
              </a:rPr>
              <a:t>Основная часть оборудования закуплена в целях укомплектования </a:t>
            </a:r>
            <a:r>
              <a:rPr lang="ru-RU" dirty="0">
                <a:solidFill>
                  <a:srgbClr val="FF0000"/>
                </a:solidFill>
              </a:rPr>
              <a:t>манипуляционных кабинетов врачей общей практики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.</a:t>
            </a:r>
            <a:endParaRPr lang="ru-RU" dirty="0">
              <a:solidFill>
                <a:schemeClr val="tx2">
                  <a:lumMod val="10000"/>
                </a:schemeClr>
              </a:solidFill>
            </a:endParaRPr>
          </a:p>
        </p:txBody>
      </p:sp>
      <p:pic>
        <p:nvPicPr>
          <p:cNvPr id="4" name="Объект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2332" y="1028805"/>
            <a:ext cx="1501302" cy="48679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021438" y="5797684"/>
            <a:ext cx="7976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>
                    <a:lumMod val="90000"/>
                    <a:lumOff val="10000"/>
                  </a:schemeClr>
                </a:solidFill>
              </a:rPr>
              <a:t>2</a:t>
            </a:r>
            <a:endParaRPr lang="ru-RU" sz="2800" dirty="0">
              <a:solidFill>
                <a:schemeClr val="bg1">
                  <a:lumMod val="90000"/>
                  <a:lumOff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034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72641" y="2239595"/>
            <a:ext cx="9951396" cy="4229297"/>
          </a:xfrm>
          <a:prstGeom prst="rect">
            <a:avLst/>
          </a:prstGeom>
          <a:blipFill dpi="0" rotWithShape="1">
            <a:blip r:embed="rId2">
              <a:alphaModFix amt="21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Внедрение современных информационных систем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200" dirty="0" smtClean="0">
                <a:solidFill>
                  <a:schemeClr val="tx2">
                    <a:lumMod val="10000"/>
                  </a:schemeClr>
                </a:solidFill>
              </a:rPr>
              <a:t>В </a:t>
            </a:r>
            <a:r>
              <a:rPr lang="en-US" sz="2200" dirty="0">
                <a:solidFill>
                  <a:schemeClr val="tx2">
                    <a:lumMod val="10000"/>
                  </a:schemeClr>
                </a:solidFill>
              </a:rPr>
              <a:t>2017 </a:t>
            </a:r>
            <a:r>
              <a:rPr lang="en-US" sz="2200" dirty="0" err="1">
                <a:solidFill>
                  <a:schemeClr val="tx2">
                    <a:lumMod val="10000"/>
                  </a:schemeClr>
                </a:solidFill>
              </a:rPr>
              <a:t>году</a:t>
            </a:r>
            <a:r>
              <a:rPr lang="en-US" sz="2200" dirty="0">
                <a:solidFill>
                  <a:schemeClr val="tx2">
                    <a:lumMod val="10000"/>
                  </a:schemeClr>
                </a:solidFill>
              </a:rPr>
              <a:t> внедрен </a:t>
            </a:r>
            <a:r>
              <a:rPr lang="en-US" sz="2200" dirty="0" err="1">
                <a:solidFill>
                  <a:schemeClr val="tx2">
                    <a:lumMod val="10000"/>
                  </a:schemeClr>
                </a:solidFill>
              </a:rPr>
              <a:t>проект</a:t>
            </a:r>
            <a:r>
              <a:rPr lang="en-US" sz="2200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200" dirty="0">
                <a:solidFill>
                  <a:srgbClr val="FF0000"/>
                </a:solidFill>
              </a:rPr>
              <a:t>«</a:t>
            </a:r>
            <a:r>
              <a:rPr lang="en-US" sz="2200" dirty="0" err="1">
                <a:solidFill>
                  <a:srgbClr val="FF0000"/>
                </a:solidFill>
              </a:rPr>
              <a:t>Дежурный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врач</a:t>
            </a:r>
            <a:r>
              <a:rPr lang="en-US" sz="2200" dirty="0">
                <a:solidFill>
                  <a:srgbClr val="FF0000"/>
                </a:solidFill>
              </a:rPr>
              <a:t>»</a:t>
            </a:r>
            <a:r>
              <a:rPr lang="en-US" sz="2200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tx2">
                    <a:lumMod val="10000"/>
                  </a:schemeClr>
                </a:solidFill>
              </a:rPr>
              <a:t>версии</a:t>
            </a:r>
            <a:r>
              <a:rPr lang="en-US" sz="2200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200" dirty="0" smtClean="0">
                <a:solidFill>
                  <a:schemeClr val="tx2">
                    <a:lumMod val="10000"/>
                  </a:schemeClr>
                </a:solidFill>
              </a:rPr>
              <a:t>2.0</a:t>
            </a:r>
            <a:r>
              <a:rPr lang="ru-RU" sz="2200" dirty="0" smtClean="0">
                <a:solidFill>
                  <a:schemeClr val="tx2">
                    <a:lumMod val="10000"/>
                  </a:schemeClr>
                </a:solidFill>
              </a:rPr>
              <a:t>, позволяющий минимизировать перемещение пациентов по медицинской организации</a:t>
            </a:r>
            <a:endParaRPr lang="ru-RU" sz="2200" dirty="0">
              <a:solidFill>
                <a:schemeClr val="tx2">
                  <a:lumMod val="10000"/>
                </a:schemeClr>
              </a:solidFill>
            </a:endParaRPr>
          </a:p>
          <a:p>
            <a:r>
              <a:rPr lang="en-US" sz="2200" dirty="0">
                <a:solidFill>
                  <a:schemeClr val="tx2">
                    <a:lumMod val="10000"/>
                  </a:schemeClr>
                </a:solidFill>
              </a:rPr>
              <a:t>В </a:t>
            </a:r>
            <a:r>
              <a:rPr lang="en-US" sz="2200" dirty="0" err="1">
                <a:solidFill>
                  <a:schemeClr val="tx2">
                    <a:lumMod val="10000"/>
                  </a:schemeClr>
                </a:solidFill>
              </a:rPr>
              <a:t>декабре</a:t>
            </a:r>
            <a:r>
              <a:rPr lang="en-US" sz="2200" dirty="0">
                <a:solidFill>
                  <a:schemeClr val="tx2">
                    <a:lumMod val="10000"/>
                  </a:schemeClr>
                </a:solidFill>
              </a:rPr>
              <a:t> 2017 года </a:t>
            </a:r>
            <a:r>
              <a:rPr lang="en-US" sz="2200" dirty="0" err="1">
                <a:solidFill>
                  <a:schemeClr val="tx2">
                    <a:lumMod val="10000"/>
                  </a:schemeClr>
                </a:solidFill>
              </a:rPr>
              <a:t>организован</a:t>
            </a:r>
            <a:r>
              <a:rPr lang="en-US" sz="2200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tx2">
                    <a:lumMod val="10000"/>
                  </a:schemeClr>
                </a:solidFill>
              </a:rPr>
              <a:t>справочно-информационный</a:t>
            </a:r>
            <a:r>
              <a:rPr lang="en-US" sz="2200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tx2">
                    <a:lumMod val="10000"/>
                  </a:schemeClr>
                </a:solidFill>
              </a:rPr>
              <a:t>отдел</a:t>
            </a:r>
            <a:r>
              <a:rPr lang="en-US" sz="2200" dirty="0">
                <a:solidFill>
                  <a:schemeClr val="tx2">
                    <a:lumMod val="10000"/>
                  </a:schemeClr>
                </a:solidFill>
              </a:rPr>
              <a:t>, </a:t>
            </a:r>
            <a:r>
              <a:rPr lang="en-US" sz="2200" dirty="0" err="1">
                <a:solidFill>
                  <a:schemeClr val="tx2">
                    <a:lumMod val="10000"/>
                  </a:schemeClr>
                </a:solidFill>
              </a:rPr>
              <a:t>осуществляющий</a:t>
            </a:r>
            <a:r>
              <a:rPr lang="en-US" sz="2200" dirty="0">
                <a:solidFill>
                  <a:schemeClr val="tx2">
                    <a:lumMod val="10000"/>
                  </a:schemeClr>
                </a:solidFill>
              </a:rPr>
              <a:t>  </a:t>
            </a:r>
            <a:r>
              <a:rPr lang="en-US" sz="2200" dirty="0">
                <a:solidFill>
                  <a:srgbClr val="FF0000"/>
                </a:solidFill>
              </a:rPr>
              <a:t>«</a:t>
            </a:r>
            <a:r>
              <a:rPr lang="en-US" sz="2200" dirty="0" err="1">
                <a:solidFill>
                  <a:srgbClr val="FF0000"/>
                </a:solidFill>
              </a:rPr>
              <a:t>первый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контакт</a:t>
            </a:r>
            <a:r>
              <a:rPr lang="en-US" sz="2200" dirty="0">
                <a:solidFill>
                  <a:srgbClr val="FF0000"/>
                </a:solidFill>
              </a:rPr>
              <a:t>» </a:t>
            </a:r>
            <a:r>
              <a:rPr lang="en-US" sz="2200" dirty="0">
                <a:solidFill>
                  <a:schemeClr val="tx2">
                    <a:lumMod val="10000"/>
                  </a:schemeClr>
                </a:solidFill>
              </a:rPr>
              <a:t>с </a:t>
            </a:r>
            <a:r>
              <a:rPr lang="en-US" sz="2200" dirty="0" err="1">
                <a:solidFill>
                  <a:schemeClr val="tx2">
                    <a:lumMod val="10000"/>
                  </a:schemeClr>
                </a:solidFill>
              </a:rPr>
              <a:t>пациентом</a:t>
            </a:r>
            <a:r>
              <a:rPr lang="en-US" sz="2200" dirty="0">
                <a:solidFill>
                  <a:schemeClr val="tx2">
                    <a:lumMod val="10000"/>
                  </a:schemeClr>
                </a:solidFill>
              </a:rPr>
              <a:t> в </a:t>
            </a:r>
            <a:r>
              <a:rPr lang="en-US" sz="2200" dirty="0" err="1">
                <a:solidFill>
                  <a:schemeClr val="tx2">
                    <a:lumMod val="10000"/>
                  </a:schemeClr>
                </a:solidFill>
              </a:rPr>
              <a:t>рамках</a:t>
            </a:r>
            <a:r>
              <a:rPr lang="en-US" sz="2200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tx2">
                    <a:lumMod val="10000"/>
                  </a:schemeClr>
                </a:solidFill>
              </a:rPr>
              <a:t>оказания</a:t>
            </a:r>
            <a:r>
              <a:rPr lang="en-US" sz="2200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tx2">
                    <a:lumMod val="10000"/>
                  </a:schemeClr>
                </a:solidFill>
              </a:rPr>
              <a:t>медицинской</a:t>
            </a:r>
            <a:r>
              <a:rPr lang="en-US" sz="2200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2">
                    <a:lumMod val="10000"/>
                  </a:schemeClr>
                </a:solidFill>
              </a:rPr>
              <a:t>помощи</a:t>
            </a:r>
            <a:endParaRPr lang="ru-RU" sz="2200" dirty="0" smtClean="0">
              <a:solidFill>
                <a:schemeClr val="tx2">
                  <a:lumMod val="10000"/>
                </a:schemeClr>
              </a:solidFill>
            </a:endParaRPr>
          </a:p>
          <a:p>
            <a:r>
              <a:rPr lang="ru-RU" sz="2200" dirty="0" smtClean="0">
                <a:solidFill>
                  <a:schemeClr val="tx2">
                    <a:lumMod val="10000"/>
                  </a:schemeClr>
                </a:solidFill>
              </a:rPr>
              <a:t>Упрощена запись через </a:t>
            </a:r>
            <a:r>
              <a:rPr lang="ru-RU" sz="2200" dirty="0" err="1" smtClean="0">
                <a:solidFill>
                  <a:schemeClr val="tx2">
                    <a:lumMod val="10000"/>
                  </a:schemeClr>
                </a:solidFill>
              </a:rPr>
              <a:t>инфоматы</a:t>
            </a:r>
            <a:r>
              <a:rPr lang="ru-RU" sz="2200" dirty="0" smtClean="0">
                <a:solidFill>
                  <a:schemeClr val="tx2">
                    <a:lumMod val="10000"/>
                  </a:schemeClr>
                </a:solidFill>
              </a:rPr>
              <a:t> к Участковому врачу</a:t>
            </a:r>
          </a:p>
          <a:p>
            <a:r>
              <a:rPr lang="ru-RU" sz="2200" dirty="0" smtClean="0">
                <a:solidFill>
                  <a:schemeClr val="tx2">
                    <a:lumMod val="10000"/>
                  </a:schemeClr>
                </a:solidFill>
              </a:rPr>
              <a:t>С 2018 года ведется работа в системе 5</a:t>
            </a:r>
            <a:r>
              <a:rPr lang="en-US" sz="2200" dirty="0" smtClean="0">
                <a:solidFill>
                  <a:schemeClr val="tx2">
                    <a:lumMod val="10000"/>
                  </a:schemeClr>
                </a:solidFill>
              </a:rPr>
              <a:t>S </a:t>
            </a:r>
            <a:r>
              <a:rPr lang="ru-RU" sz="2200" dirty="0" smtClean="0">
                <a:solidFill>
                  <a:schemeClr val="tx2">
                    <a:lumMod val="10000"/>
                  </a:schemeClr>
                </a:solidFill>
              </a:rPr>
              <a:t>(Бережливая поликлиника)</a:t>
            </a:r>
          </a:p>
          <a:p>
            <a:r>
              <a:rPr lang="ru-RU" sz="2200" dirty="0" smtClean="0">
                <a:solidFill>
                  <a:schemeClr val="tx2">
                    <a:lumMod val="10000"/>
                  </a:schemeClr>
                </a:solidFill>
              </a:rPr>
              <a:t>В конце 2018 года началась работа по внедрению проекта нанесения радиоэлектронных меток </a:t>
            </a:r>
            <a:r>
              <a:rPr lang="en-US" sz="2200" dirty="0" smtClean="0">
                <a:solidFill>
                  <a:schemeClr val="tx2">
                    <a:lumMod val="10000"/>
                  </a:schemeClr>
                </a:solidFill>
              </a:rPr>
              <a:t>(RFID-</a:t>
            </a:r>
            <a:r>
              <a:rPr lang="ru-RU" sz="2200" dirty="0" smtClean="0">
                <a:solidFill>
                  <a:schemeClr val="tx2">
                    <a:lumMod val="10000"/>
                  </a:schemeClr>
                </a:solidFill>
              </a:rPr>
              <a:t>метки) на медицинские карты</a:t>
            </a:r>
            <a:endParaRPr lang="ru-RU" sz="2200" dirty="0">
              <a:solidFill>
                <a:schemeClr val="tx2">
                  <a:lumMod val="10000"/>
                </a:schemeClr>
              </a:solidFill>
            </a:endParaRPr>
          </a:p>
        </p:txBody>
      </p:sp>
      <p:pic>
        <p:nvPicPr>
          <p:cNvPr id="4" name="Объект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2332" y="1028805"/>
            <a:ext cx="1501302" cy="48679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021438" y="5797684"/>
            <a:ext cx="7976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>
                    <a:lumMod val="90000"/>
                    <a:lumOff val="10000"/>
                  </a:schemeClr>
                </a:solidFill>
              </a:rPr>
              <a:t>3</a:t>
            </a:r>
            <a:endParaRPr lang="ru-RU" sz="2800" dirty="0">
              <a:solidFill>
                <a:schemeClr val="bg1">
                  <a:lumMod val="90000"/>
                  <a:lumOff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295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Подготовка и повышение квалификации кадров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ru-RU" dirty="0">
                <a:solidFill>
                  <a:schemeClr val="tx2">
                    <a:lumMod val="10000"/>
                  </a:schemeClr>
                </a:solidFill>
              </a:rPr>
              <a:t>В 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2018 </a:t>
            </a:r>
            <a:r>
              <a:rPr lang="ru-RU" dirty="0">
                <a:solidFill>
                  <a:schemeClr val="tx2">
                    <a:lumMod val="10000"/>
                  </a:schemeClr>
                </a:solidFill>
              </a:rPr>
              <a:t>году прошли переподготовку по специальности «Общая врачебная практика» </a:t>
            </a:r>
            <a:r>
              <a:rPr lang="ru-RU" dirty="0" smtClean="0">
                <a:solidFill>
                  <a:srgbClr val="FF0000"/>
                </a:solidFill>
              </a:rPr>
              <a:t>2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врача </a:t>
            </a:r>
            <a:r>
              <a:rPr lang="ru-RU" dirty="0">
                <a:solidFill>
                  <a:schemeClr val="tx2">
                    <a:lumMod val="10000"/>
                  </a:schemeClr>
                </a:solidFill>
              </a:rPr>
              <a:t>и по специальности «Общая практика» </a:t>
            </a:r>
            <a:r>
              <a:rPr lang="ru-RU" dirty="0" smtClean="0">
                <a:solidFill>
                  <a:srgbClr val="FF0000"/>
                </a:solidFill>
              </a:rPr>
              <a:t>5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>
                <a:solidFill>
                  <a:schemeClr val="tx2">
                    <a:lumMod val="10000"/>
                  </a:schemeClr>
                </a:solidFill>
              </a:rPr>
              <a:t>медицинских сестер.</a:t>
            </a:r>
          </a:p>
          <a:p>
            <a:pPr>
              <a:lnSpc>
                <a:spcPct val="120000"/>
              </a:lnSpc>
            </a:pPr>
            <a:r>
              <a:rPr lang="ru-RU" b="1" dirty="0">
                <a:solidFill>
                  <a:schemeClr val="tx2">
                    <a:lumMod val="10000"/>
                  </a:schemeClr>
                </a:solidFill>
              </a:rPr>
              <a:t>Повышение квалификации специалистов в системе высшего профессионального образования </a:t>
            </a:r>
            <a:r>
              <a:rPr lang="ru-RU" dirty="0">
                <a:solidFill>
                  <a:schemeClr val="tx2">
                    <a:lumMod val="10000"/>
                  </a:schemeClr>
                </a:solidFill>
              </a:rPr>
              <a:t>прошли </a:t>
            </a:r>
            <a:r>
              <a:rPr lang="ru-RU" dirty="0" smtClean="0">
                <a:solidFill>
                  <a:srgbClr val="FF0000"/>
                </a:solidFill>
              </a:rPr>
              <a:t>18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врачей </a:t>
            </a:r>
            <a:r>
              <a:rPr lang="ru-RU" dirty="0">
                <a:solidFill>
                  <a:schemeClr val="tx2">
                    <a:lumMod val="10000"/>
                  </a:schemeClr>
                </a:solidFill>
              </a:rPr>
              <a:t>и </a:t>
            </a:r>
            <a:r>
              <a:rPr lang="ru-RU" dirty="0" smtClean="0">
                <a:solidFill>
                  <a:srgbClr val="FF0000"/>
                </a:solidFill>
              </a:rPr>
              <a:t>31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сотрудник </a:t>
            </a:r>
            <a:r>
              <a:rPr lang="ru-RU" dirty="0">
                <a:solidFill>
                  <a:schemeClr val="tx2">
                    <a:lumMod val="10000"/>
                  </a:schemeClr>
                </a:solidFill>
              </a:rPr>
              <a:t>среднего медицинского персонала.</a:t>
            </a:r>
          </a:p>
          <a:p>
            <a:pPr>
              <a:lnSpc>
                <a:spcPct val="120000"/>
              </a:lnSpc>
            </a:pPr>
            <a:r>
              <a:rPr lang="ru-RU" dirty="0">
                <a:solidFill>
                  <a:schemeClr val="tx2">
                    <a:lumMod val="10000"/>
                  </a:schemeClr>
                </a:solidFill>
              </a:rPr>
              <a:t>В 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2018 </a:t>
            </a:r>
            <a:r>
              <a:rPr lang="ru-RU" dirty="0">
                <a:solidFill>
                  <a:schemeClr val="tx2">
                    <a:lumMod val="10000"/>
                  </a:schemeClr>
                </a:solidFill>
              </a:rPr>
              <a:t>году  по штатному расписанию утверждено - </a:t>
            </a:r>
            <a:r>
              <a:rPr lang="ru-RU" dirty="0">
                <a:solidFill>
                  <a:srgbClr val="FF0000"/>
                </a:solidFill>
              </a:rPr>
              <a:t>541</a:t>
            </a:r>
            <a:r>
              <a:rPr lang="ru-RU" dirty="0">
                <a:solidFill>
                  <a:schemeClr val="tx2">
                    <a:lumMod val="10000"/>
                  </a:schemeClr>
                </a:solidFill>
              </a:rPr>
              <a:t> единица (врачей - </a:t>
            </a:r>
            <a:r>
              <a:rPr lang="ru-RU" dirty="0" smtClean="0">
                <a:solidFill>
                  <a:srgbClr val="FF0000"/>
                </a:solidFill>
              </a:rPr>
              <a:t>217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, </a:t>
            </a:r>
            <a:r>
              <a:rPr lang="ru-RU" dirty="0">
                <a:solidFill>
                  <a:schemeClr val="tx2">
                    <a:lumMod val="10000"/>
                  </a:schemeClr>
                </a:solidFill>
              </a:rPr>
              <a:t>среднего медицинского персонала - </a:t>
            </a:r>
            <a:r>
              <a:rPr lang="ru-RU" dirty="0" smtClean="0">
                <a:solidFill>
                  <a:srgbClr val="FF0000"/>
                </a:solidFill>
              </a:rPr>
              <a:t>194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, </a:t>
            </a:r>
            <a:r>
              <a:rPr lang="ru-RU" dirty="0">
                <a:solidFill>
                  <a:schemeClr val="tx2">
                    <a:lumMod val="10000"/>
                  </a:schemeClr>
                </a:solidFill>
              </a:rPr>
              <a:t>младшего медицинского персонала - </a:t>
            </a:r>
            <a:r>
              <a:rPr lang="ru-RU" dirty="0">
                <a:solidFill>
                  <a:srgbClr val="FF0000"/>
                </a:solidFill>
              </a:rPr>
              <a:t>0</a:t>
            </a:r>
            <a:r>
              <a:rPr lang="ru-RU" dirty="0">
                <a:solidFill>
                  <a:schemeClr val="tx2">
                    <a:lumMod val="10000"/>
                  </a:schemeClr>
                </a:solidFill>
              </a:rPr>
              <a:t>, прочего – </a:t>
            </a:r>
            <a:r>
              <a:rPr lang="ru-RU" dirty="0" smtClean="0">
                <a:solidFill>
                  <a:srgbClr val="FF0000"/>
                </a:solidFill>
              </a:rPr>
              <a:t>130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).  </a:t>
            </a:r>
            <a:r>
              <a:rPr lang="ru-RU" dirty="0">
                <a:solidFill>
                  <a:schemeClr val="tx2">
                    <a:lumMod val="10000"/>
                  </a:schemeClr>
                </a:solidFill>
              </a:rPr>
              <a:t>Занято </a:t>
            </a:r>
            <a:r>
              <a:rPr lang="ru-RU" dirty="0" smtClean="0">
                <a:solidFill>
                  <a:srgbClr val="FF0000"/>
                </a:solidFill>
              </a:rPr>
              <a:t>427,25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>
                <a:solidFill>
                  <a:schemeClr val="tx2">
                    <a:lumMod val="10000"/>
                  </a:schemeClr>
                </a:solidFill>
              </a:rPr>
              <a:t>штатных единиц. Из них врачей 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– </a:t>
            </a:r>
            <a:r>
              <a:rPr lang="ru-RU" dirty="0" smtClean="0">
                <a:solidFill>
                  <a:srgbClr val="FF0000"/>
                </a:solidFill>
              </a:rPr>
              <a:t>146,75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, </a:t>
            </a:r>
            <a:r>
              <a:rPr lang="ru-RU" dirty="0">
                <a:solidFill>
                  <a:schemeClr val="tx2">
                    <a:lumMod val="10000"/>
                  </a:schemeClr>
                </a:solidFill>
              </a:rPr>
              <a:t>среднего медицинского персонала – </a:t>
            </a:r>
            <a:r>
              <a:rPr lang="ru-RU" dirty="0" smtClean="0">
                <a:solidFill>
                  <a:srgbClr val="FF0000"/>
                </a:solidFill>
              </a:rPr>
              <a:t>167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, </a:t>
            </a:r>
            <a:r>
              <a:rPr lang="ru-RU" dirty="0">
                <a:solidFill>
                  <a:schemeClr val="tx2">
                    <a:lumMod val="10000"/>
                  </a:schemeClr>
                </a:solidFill>
              </a:rPr>
              <a:t>младшего медицинского персонала - </a:t>
            </a:r>
            <a:r>
              <a:rPr lang="ru-RU" dirty="0">
                <a:solidFill>
                  <a:srgbClr val="FF0000"/>
                </a:solidFill>
              </a:rPr>
              <a:t>0</a:t>
            </a:r>
            <a:r>
              <a:rPr lang="ru-RU" dirty="0">
                <a:solidFill>
                  <a:schemeClr val="tx2">
                    <a:lumMod val="10000"/>
                  </a:schemeClr>
                </a:solidFill>
              </a:rPr>
              <a:t>, прочего – </a:t>
            </a:r>
            <a:r>
              <a:rPr lang="ru-RU" dirty="0" smtClean="0">
                <a:solidFill>
                  <a:srgbClr val="FF0000"/>
                </a:solidFill>
              </a:rPr>
              <a:t>113,5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.</a:t>
            </a:r>
            <a:endParaRPr lang="ru-RU" dirty="0">
              <a:solidFill>
                <a:schemeClr val="tx2">
                  <a:lumMod val="1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ru-RU" dirty="0">
                <a:solidFill>
                  <a:schemeClr val="tx2">
                    <a:lumMod val="10000"/>
                  </a:schemeClr>
                </a:solidFill>
              </a:rPr>
              <a:t>В процентном соотношении показатель занятости составляет </a:t>
            </a:r>
            <a:r>
              <a:rPr lang="ru-RU" dirty="0" smtClean="0">
                <a:solidFill>
                  <a:srgbClr val="FF0000"/>
                </a:solidFill>
              </a:rPr>
              <a:t>79%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>
                <a:solidFill>
                  <a:schemeClr val="tx2">
                    <a:lumMod val="10000"/>
                  </a:schemeClr>
                </a:solidFill>
              </a:rPr>
              <a:t>и 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уменьшился на </a:t>
            </a:r>
            <a:r>
              <a:rPr lang="ru-RU" dirty="0" smtClean="0">
                <a:solidFill>
                  <a:srgbClr val="FF0000"/>
                </a:solidFill>
              </a:rPr>
              <a:t>9%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по </a:t>
            </a:r>
            <a:r>
              <a:rPr lang="ru-RU" dirty="0">
                <a:solidFill>
                  <a:schemeClr val="tx2">
                    <a:lumMod val="10000"/>
                  </a:schemeClr>
                </a:solidFill>
              </a:rPr>
              <a:t>сравнению с 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2017 </a:t>
            </a:r>
            <a:r>
              <a:rPr lang="ru-RU" dirty="0">
                <a:solidFill>
                  <a:schemeClr val="tx2">
                    <a:lumMod val="10000"/>
                  </a:schemeClr>
                </a:solidFill>
              </a:rPr>
              <a:t>годом.</a:t>
            </a:r>
          </a:p>
          <a:p>
            <a:pPr>
              <a:lnSpc>
                <a:spcPct val="120000"/>
              </a:lnSpc>
            </a:pPr>
            <a:endParaRPr lang="ru-RU" dirty="0"/>
          </a:p>
        </p:txBody>
      </p:sp>
      <p:pic>
        <p:nvPicPr>
          <p:cNvPr id="4" name="Объект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2332" y="1028805"/>
            <a:ext cx="1501302" cy="48679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021438" y="5797684"/>
            <a:ext cx="7976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>
                    <a:lumMod val="90000"/>
                    <a:lumOff val="10000"/>
                  </a:schemeClr>
                </a:solidFill>
              </a:rPr>
              <a:t>4</a:t>
            </a:r>
            <a:endParaRPr lang="ru-RU" sz="2800" dirty="0">
              <a:solidFill>
                <a:schemeClr val="bg1">
                  <a:lumMod val="90000"/>
                  <a:lumOff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5138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Выполнение государственного задания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 01.01.2018г</a:t>
            </a:r>
            <a:r>
              <a:rPr lang="ru-RU" dirty="0"/>
              <a:t>. - </a:t>
            </a:r>
            <a:r>
              <a:rPr lang="ru-RU" dirty="0" smtClean="0"/>
              <a:t>31.12.2018г</a:t>
            </a:r>
            <a:r>
              <a:rPr lang="ru-RU" dirty="0"/>
              <a:t>.</a:t>
            </a:r>
          </a:p>
        </p:txBody>
      </p:sp>
      <p:pic>
        <p:nvPicPr>
          <p:cNvPr id="4" name="Объект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2332" y="1028805"/>
            <a:ext cx="1501302" cy="48679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021438" y="5797684"/>
            <a:ext cx="7976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32245">
                    <a:lumMod val="90000"/>
                    <a:lumOff val="10000"/>
                  </a:srgbClr>
                </a:solidFill>
              </a:rPr>
              <a:t>5</a:t>
            </a:r>
            <a:endParaRPr lang="ru-RU" sz="2800" dirty="0">
              <a:solidFill>
                <a:srgbClr val="032245">
                  <a:lumMod val="90000"/>
                  <a:lumOff val="10000"/>
                </a:srgbClr>
              </a:solidFill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5000"/>
              </a:lnSpc>
            </a:pPr>
            <a:endParaRPr lang="ru-RU" dirty="0">
              <a:solidFill>
                <a:srgbClr val="E7E6E6">
                  <a:lumMod val="10000"/>
                </a:srgbClr>
              </a:solidFill>
            </a:endParaRPr>
          </a:p>
          <a:p>
            <a:pPr>
              <a:lnSpc>
                <a:spcPct val="115000"/>
              </a:lnSpc>
            </a:pPr>
            <a:endParaRPr lang="ru-RU" dirty="0" smtClean="0">
              <a:solidFill>
                <a:srgbClr val="E7E6E6">
                  <a:lumMod val="10000"/>
                </a:srgbClr>
              </a:solidFill>
            </a:endParaRPr>
          </a:p>
          <a:p>
            <a:pPr>
              <a:lnSpc>
                <a:spcPct val="115000"/>
              </a:lnSpc>
            </a:pPr>
            <a:endParaRPr lang="ru-RU" sz="2800" dirty="0">
              <a:solidFill>
                <a:srgbClr val="E7E6E6">
                  <a:lumMod val="10000"/>
                </a:srgbClr>
              </a:solidFill>
              <a:latin typeface="Times New Roman"/>
              <a:ea typeface="Times New Roman"/>
            </a:endParaRPr>
          </a:p>
          <a:p>
            <a:pPr>
              <a:lnSpc>
                <a:spcPct val="120000"/>
              </a:lnSpc>
            </a:pPr>
            <a:endParaRPr lang="ru-RU" dirty="0">
              <a:solidFill>
                <a:prstClr val="white"/>
              </a:solidFill>
            </a:endParaRP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/>
          </p:nvPr>
        </p:nvGraphicFramePr>
        <p:xfrm>
          <a:off x="680320" y="2336872"/>
          <a:ext cx="9613861" cy="39275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3312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Выполнение планов по показателям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b="1" dirty="0">
                <a:solidFill>
                  <a:srgbClr val="000000"/>
                </a:solidFill>
              </a:rPr>
              <a:t>Выполнение плана диспансеризации определенных групп населения</a:t>
            </a:r>
            <a:r>
              <a:rPr lang="ru-RU" sz="1800" dirty="0">
                <a:solidFill>
                  <a:srgbClr val="000000"/>
                </a:solidFill>
              </a:rPr>
              <a:t> </a:t>
            </a:r>
            <a:r>
              <a:rPr lang="ru-RU" sz="1800" b="1" dirty="0">
                <a:solidFill>
                  <a:srgbClr val="000000"/>
                </a:solidFill>
              </a:rPr>
              <a:t>в </a:t>
            </a:r>
            <a:r>
              <a:rPr lang="ru-RU" sz="1800" b="1" dirty="0" smtClean="0">
                <a:solidFill>
                  <a:srgbClr val="000000"/>
                </a:solidFill>
              </a:rPr>
              <a:t>2018 </a:t>
            </a:r>
            <a:r>
              <a:rPr lang="ru-RU" sz="1800" b="1" dirty="0">
                <a:solidFill>
                  <a:srgbClr val="000000"/>
                </a:solidFill>
              </a:rPr>
              <a:t>году </a:t>
            </a:r>
          </a:p>
          <a:p>
            <a:endParaRPr lang="ru-RU" sz="1800" dirty="0" smtClean="0">
              <a:solidFill>
                <a:srgbClr val="000000"/>
              </a:solidFill>
            </a:endParaRPr>
          </a:p>
          <a:p>
            <a:endParaRPr lang="ru-RU" sz="1800" b="1" dirty="0" smtClean="0">
              <a:solidFill>
                <a:srgbClr val="000000"/>
              </a:solidFill>
            </a:endParaRPr>
          </a:p>
          <a:p>
            <a:r>
              <a:rPr lang="ru-RU" sz="1800" b="1" dirty="0" smtClean="0">
                <a:solidFill>
                  <a:srgbClr val="000000"/>
                </a:solidFill>
              </a:rPr>
              <a:t>Приоритетный </a:t>
            </a:r>
            <a:r>
              <a:rPr lang="ru-RU" sz="1800" b="1" dirty="0">
                <a:solidFill>
                  <a:srgbClr val="000000"/>
                </a:solidFill>
              </a:rPr>
              <a:t>национальный проект по иммунизации населения  против вирусного гепатита В </a:t>
            </a:r>
          </a:p>
          <a:p>
            <a:endParaRPr lang="ru-RU" sz="1800" b="1" dirty="0">
              <a:solidFill>
                <a:srgbClr val="000000"/>
              </a:solidFill>
            </a:endParaRPr>
          </a:p>
          <a:p>
            <a:endParaRPr lang="ru-RU" sz="1800" b="1" dirty="0" smtClean="0">
              <a:solidFill>
                <a:srgbClr val="000000"/>
              </a:solidFill>
            </a:endParaRPr>
          </a:p>
          <a:p>
            <a:r>
              <a:rPr lang="ru-RU" sz="1800" b="1" dirty="0" smtClean="0">
                <a:solidFill>
                  <a:srgbClr val="000000"/>
                </a:solidFill>
              </a:rPr>
              <a:t>Национальный </a:t>
            </a:r>
            <a:r>
              <a:rPr lang="ru-RU" sz="1800" b="1" dirty="0">
                <a:solidFill>
                  <a:srgbClr val="000000"/>
                </a:solidFill>
              </a:rPr>
              <a:t>проект по иммунизации населения против гриппа</a:t>
            </a:r>
          </a:p>
          <a:p>
            <a:endParaRPr lang="ru-RU" dirty="0"/>
          </a:p>
        </p:txBody>
      </p:sp>
      <p:pic>
        <p:nvPicPr>
          <p:cNvPr id="4" name="Объект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2332" y="1028805"/>
            <a:ext cx="1501302" cy="48679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021438" y="5797684"/>
            <a:ext cx="7976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>
                    <a:lumMod val="90000"/>
                    <a:lumOff val="10000"/>
                  </a:schemeClr>
                </a:solidFill>
              </a:rPr>
              <a:t>6</a:t>
            </a:r>
            <a:endParaRPr lang="ru-RU" sz="2800" dirty="0">
              <a:solidFill>
                <a:schemeClr val="bg1">
                  <a:lumMod val="90000"/>
                  <a:lumOff val="10000"/>
                </a:schemeClr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3002951"/>
              </p:ext>
            </p:extLst>
          </p:nvPr>
        </p:nvGraphicFramePr>
        <p:xfrm>
          <a:off x="2580812" y="2682317"/>
          <a:ext cx="5490845" cy="670560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77673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3355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8056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u="none" strike="noStrike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</a:rPr>
                        <a:t>2017 год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</a:rPr>
                        <a:t>2018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</a:rPr>
                        <a:t>год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</a:rPr>
                        <a:t>Плановые показатели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</a:rPr>
                        <a:t>24914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</a:rPr>
                        <a:t>25111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</a:rPr>
                        <a:t>Факт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</a:rPr>
                        <a:t>23027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</a:rPr>
                        <a:t>23102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</a:rPr>
                        <a:t>% охвата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</a:rPr>
                        <a:t>92,4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</a:rPr>
                        <a:t>92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8012307"/>
              </p:ext>
            </p:extLst>
          </p:nvPr>
        </p:nvGraphicFramePr>
        <p:xfrm>
          <a:off x="2580812" y="4042680"/>
          <a:ext cx="5490845" cy="670560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77673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3355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8056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u="none" strike="noStrike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</a:rPr>
                        <a:t>2017 год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</a:rPr>
                        <a:t>2018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</a:rPr>
                        <a:t>год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</a:rPr>
                        <a:t>Плановые показатели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</a:rPr>
                        <a:t>1800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</a:rPr>
                        <a:t>1800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</a:rPr>
                        <a:t>Факт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</a:rPr>
                        <a:t>1802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</a:rPr>
                        <a:t>1822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</a:rPr>
                        <a:t>% охвата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</a:rPr>
                        <a:t>100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</a:rPr>
                        <a:t>101,2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0239206"/>
              </p:ext>
            </p:extLst>
          </p:nvPr>
        </p:nvGraphicFramePr>
        <p:xfrm>
          <a:off x="2580811" y="5201638"/>
          <a:ext cx="5490845" cy="670560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77673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3355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8056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u="none" strike="noStrike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</a:rPr>
                        <a:t>2017 год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</a:rPr>
                        <a:t>2018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</a:rPr>
                        <a:t>год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</a:rPr>
                        <a:t>Плановые показатели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</a:rPr>
                        <a:t>42880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</a:rPr>
                        <a:t>51910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</a:rPr>
                        <a:t>Факт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</a:rPr>
                        <a:t>42880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</a:rPr>
                        <a:t>51910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</a:rPr>
                        <a:t>% охвата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</a:rPr>
                        <a:t>100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</a:rPr>
                        <a:t>100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09563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Анализ качества диагностики и лечения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800" dirty="0">
                <a:solidFill>
                  <a:srgbClr val="000000"/>
                </a:solidFill>
              </a:rPr>
              <a:t>Количество случаев проведенного контроля  качества за </a:t>
            </a:r>
            <a:r>
              <a:rPr lang="ru-RU" sz="1800" dirty="0" smtClean="0">
                <a:solidFill>
                  <a:srgbClr val="000000"/>
                </a:solidFill>
              </a:rPr>
              <a:t>2018 </a:t>
            </a:r>
            <a:r>
              <a:rPr lang="ru-RU" sz="1800" dirty="0">
                <a:solidFill>
                  <a:srgbClr val="000000"/>
                </a:solidFill>
              </a:rPr>
              <a:t>год составило </a:t>
            </a:r>
            <a:r>
              <a:rPr lang="ru-RU" sz="1800" dirty="0" smtClean="0">
                <a:solidFill>
                  <a:srgbClr val="000000"/>
                </a:solidFill>
              </a:rPr>
              <a:t>5375.</a:t>
            </a:r>
            <a:endParaRPr lang="ru-RU" sz="1800" dirty="0">
              <a:solidFill>
                <a:srgbClr val="000000"/>
              </a:solidFill>
            </a:endParaRPr>
          </a:p>
          <a:p>
            <a:r>
              <a:rPr lang="en-US" sz="1800" b="1" dirty="0" err="1">
                <a:solidFill>
                  <a:srgbClr val="000000"/>
                </a:solidFill>
              </a:rPr>
              <a:t>Общее</a:t>
            </a:r>
            <a:r>
              <a:rPr lang="en-US" sz="1800" b="1" dirty="0">
                <a:solidFill>
                  <a:srgbClr val="000000"/>
                </a:solidFill>
              </a:rPr>
              <a:t> </a:t>
            </a:r>
            <a:r>
              <a:rPr lang="en-US" sz="1800" b="1" dirty="0" err="1">
                <a:solidFill>
                  <a:srgbClr val="000000"/>
                </a:solidFill>
              </a:rPr>
              <a:t>Количество</a:t>
            </a:r>
            <a:r>
              <a:rPr lang="en-US" sz="1800" b="1" dirty="0">
                <a:solidFill>
                  <a:srgbClr val="000000"/>
                </a:solidFill>
              </a:rPr>
              <a:t> </a:t>
            </a:r>
            <a:r>
              <a:rPr lang="en-US" sz="1800" b="1" dirty="0" err="1">
                <a:solidFill>
                  <a:srgbClr val="000000"/>
                </a:solidFill>
              </a:rPr>
              <a:t>обращений</a:t>
            </a:r>
            <a:r>
              <a:rPr lang="en-US" sz="1800" b="1" dirty="0">
                <a:solidFill>
                  <a:srgbClr val="000000"/>
                </a:solidFill>
              </a:rPr>
              <a:t> </a:t>
            </a:r>
            <a:r>
              <a:rPr lang="en-US" sz="1800" b="1" dirty="0" err="1">
                <a:solidFill>
                  <a:srgbClr val="000000"/>
                </a:solidFill>
              </a:rPr>
              <a:t>граждан</a:t>
            </a:r>
            <a:r>
              <a:rPr lang="en-US" sz="1800" b="1" dirty="0">
                <a:solidFill>
                  <a:srgbClr val="000000"/>
                </a:solidFill>
              </a:rPr>
              <a:t> в  ГБУЗ «ГП №5  ДЗМ»  </a:t>
            </a:r>
            <a:r>
              <a:rPr lang="en-US" sz="1800" b="1" dirty="0" err="1">
                <a:solidFill>
                  <a:srgbClr val="000000"/>
                </a:solidFill>
              </a:rPr>
              <a:t>за</a:t>
            </a:r>
            <a:r>
              <a:rPr lang="en-US" sz="1800" b="1" dirty="0">
                <a:solidFill>
                  <a:srgbClr val="000000"/>
                </a:solidFill>
              </a:rPr>
              <a:t> </a:t>
            </a:r>
            <a:r>
              <a:rPr lang="en-US" sz="1800" b="1" dirty="0" smtClean="0">
                <a:solidFill>
                  <a:srgbClr val="000000"/>
                </a:solidFill>
              </a:rPr>
              <a:t>201</a:t>
            </a:r>
            <a:r>
              <a:rPr lang="ru-RU" sz="1800" b="1" dirty="0" smtClean="0">
                <a:solidFill>
                  <a:srgbClr val="000000"/>
                </a:solidFill>
              </a:rPr>
              <a:t>8</a:t>
            </a:r>
            <a:r>
              <a:rPr lang="en-US" sz="1800" b="1" dirty="0" smtClean="0">
                <a:solidFill>
                  <a:srgbClr val="000000"/>
                </a:solidFill>
              </a:rPr>
              <a:t> </a:t>
            </a:r>
            <a:r>
              <a:rPr lang="en-US" sz="1800" b="1" dirty="0" err="1">
                <a:solidFill>
                  <a:srgbClr val="000000"/>
                </a:solidFill>
              </a:rPr>
              <a:t>год</a:t>
            </a:r>
            <a:r>
              <a:rPr lang="ru-RU" sz="1800" b="1" dirty="0">
                <a:solidFill>
                  <a:srgbClr val="000000"/>
                </a:solidFill>
              </a:rPr>
              <a:t>:</a:t>
            </a:r>
          </a:p>
          <a:p>
            <a:endParaRPr lang="ru-RU" sz="1800" b="1" dirty="0" smtClean="0">
              <a:solidFill>
                <a:srgbClr val="000000"/>
              </a:solidFill>
            </a:endParaRPr>
          </a:p>
          <a:p>
            <a:endParaRPr lang="ru-RU" sz="1800" b="1" dirty="0">
              <a:solidFill>
                <a:srgbClr val="000000"/>
              </a:solidFill>
            </a:endParaRPr>
          </a:p>
          <a:p>
            <a:endParaRPr lang="ru-RU" sz="1800" b="1" dirty="0">
              <a:solidFill>
                <a:srgbClr val="000000"/>
              </a:solidFill>
            </a:endParaRPr>
          </a:p>
          <a:p>
            <a:endParaRPr lang="ru-RU" sz="1800" b="1" dirty="0">
              <a:solidFill>
                <a:srgbClr val="000000"/>
              </a:solidFill>
            </a:endParaRPr>
          </a:p>
          <a:p>
            <a:endParaRPr lang="ru-RU" sz="1800" b="1" dirty="0">
              <a:solidFill>
                <a:srgbClr val="000000"/>
              </a:solidFill>
            </a:endParaRPr>
          </a:p>
          <a:p>
            <a:endParaRPr lang="ru-RU" sz="1800" b="1" dirty="0">
              <a:solidFill>
                <a:srgbClr val="000000"/>
              </a:solidFill>
            </a:endParaRPr>
          </a:p>
          <a:p>
            <a:endParaRPr lang="ru-RU" sz="1800" dirty="0">
              <a:solidFill>
                <a:srgbClr val="000000"/>
              </a:solidFill>
            </a:endParaRPr>
          </a:p>
          <a:p>
            <a:r>
              <a:rPr lang="en-US" sz="1800" dirty="0">
                <a:solidFill>
                  <a:srgbClr val="000000"/>
                </a:solidFill>
              </a:rPr>
              <a:t>По </a:t>
            </a:r>
            <a:r>
              <a:rPr lang="en-US" sz="1800" dirty="0" err="1">
                <a:solidFill>
                  <a:srgbClr val="000000"/>
                </a:solidFill>
              </a:rPr>
              <a:t>сравнению</a:t>
            </a:r>
            <a:r>
              <a:rPr lang="en-US" sz="1800" dirty="0">
                <a:solidFill>
                  <a:srgbClr val="000000"/>
                </a:solidFill>
              </a:rPr>
              <a:t> с </a:t>
            </a:r>
            <a:r>
              <a:rPr lang="en-US" sz="1800" dirty="0" smtClean="0">
                <a:solidFill>
                  <a:srgbClr val="000000"/>
                </a:solidFill>
              </a:rPr>
              <a:t>201</a:t>
            </a:r>
            <a:r>
              <a:rPr lang="ru-RU" sz="1800" dirty="0" smtClean="0">
                <a:solidFill>
                  <a:srgbClr val="000000"/>
                </a:solidFill>
              </a:rPr>
              <a:t>7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годом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количество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жалоб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ru-RU" sz="1800" dirty="0" smtClean="0">
                <a:solidFill>
                  <a:srgbClr val="000000"/>
                </a:solidFill>
              </a:rPr>
              <a:t>существенно не изменилось (322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ru-RU" sz="1800" dirty="0" smtClean="0">
                <a:solidFill>
                  <a:srgbClr val="000000"/>
                </a:solidFill>
              </a:rPr>
              <a:t>– 2017, </a:t>
            </a:r>
            <a:r>
              <a:rPr lang="en-US" sz="1800" dirty="0" smtClean="0">
                <a:solidFill>
                  <a:srgbClr val="000000"/>
                </a:solidFill>
              </a:rPr>
              <a:t>3</a:t>
            </a:r>
            <a:r>
              <a:rPr lang="ru-RU" sz="1800" dirty="0" smtClean="0">
                <a:solidFill>
                  <a:srgbClr val="000000"/>
                </a:solidFill>
              </a:rPr>
              <a:t>21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>
                <a:solidFill>
                  <a:srgbClr val="000000"/>
                </a:solidFill>
              </a:rPr>
              <a:t>– </a:t>
            </a:r>
            <a:r>
              <a:rPr lang="ru-RU" sz="1800" dirty="0" smtClean="0">
                <a:solidFill>
                  <a:srgbClr val="000000"/>
                </a:solidFill>
              </a:rPr>
              <a:t>2018).</a:t>
            </a:r>
            <a:endParaRPr lang="ru-RU" sz="1800" dirty="0">
              <a:solidFill>
                <a:srgbClr val="000000"/>
              </a:solidFill>
            </a:endParaRPr>
          </a:p>
        </p:txBody>
      </p:sp>
      <p:pic>
        <p:nvPicPr>
          <p:cNvPr id="4" name="Объект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2332" y="1028805"/>
            <a:ext cx="1501302" cy="48679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021438" y="5797684"/>
            <a:ext cx="7976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>
                    <a:lumMod val="90000"/>
                    <a:lumOff val="10000"/>
                  </a:schemeClr>
                </a:solidFill>
              </a:rPr>
              <a:t>7</a:t>
            </a:r>
            <a:endParaRPr lang="ru-RU" sz="2800" dirty="0">
              <a:solidFill>
                <a:schemeClr val="bg1">
                  <a:lumMod val="90000"/>
                  <a:lumOff val="10000"/>
                </a:schemeClr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0188856"/>
              </p:ext>
            </p:extLst>
          </p:nvPr>
        </p:nvGraphicFramePr>
        <p:xfrm>
          <a:off x="1423251" y="3108652"/>
          <a:ext cx="8127999" cy="2254602"/>
        </p:xfrm>
        <a:graphic>
          <a:graphicData uri="http://schemas.openxmlformats.org/drawingml/2006/table">
            <a:tbl>
              <a:tblPr firstRow="1" lastRow="1" bandRow="1">
                <a:tableStyleId>{7DF18680-E054-41AD-8BC1-D1AEF772440D}</a:tableStyleId>
              </a:tblPr>
              <a:tblGrid>
                <a:gridCol w="2709333">
                  <a:extLst>
                    <a:ext uri="{9D8B030D-6E8A-4147-A177-3AD203B41FA5}">
                      <a16:colId xmlns="" xmlns:a16="http://schemas.microsoft.com/office/drawing/2014/main" val="912096514"/>
                    </a:ext>
                  </a:extLst>
                </a:gridCol>
                <a:gridCol w="2709333">
                  <a:extLst>
                    <a:ext uri="{9D8B030D-6E8A-4147-A177-3AD203B41FA5}">
                      <a16:colId xmlns="" xmlns:a16="http://schemas.microsoft.com/office/drawing/2014/main" val="1503186722"/>
                    </a:ext>
                  </a:extLst>
                </a:gridCol>
                <a:gridCol w="2709333">
                  <a:extLst>
                    <a:ext uri="{9D8B030D-6E8A-4147-A177-3AD203B41FA5}">
                      <a16:colId xmlns="" xmlns:a16="http://schemas.microsoft.com/office/drawing/2014/main" val="3321797478"/>
                    </a:ext>
                  </a:extLst>
                </a:gridCol>
              </a:tblGrid>
              <a:tr h="21820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en-US" sz="1200" dirty="0" err="1">
                          <a:effectLst/>
                        </a:rPr>
                        <a:t>Структурное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ru-RU" sz="1200" dirty="0" smtClean="0">
                          <a:effectLst/>
                        </a:rPr>
                        <a:t>п</a:t>
                      </a:r>
                      <a:r>
                        <a:rPr lang="en-US" sz="1200" dirty="0" err="1" smtClean="0">
                          <a:effectLst/>
                        </a:rPr>
                        <a:t>одразделение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en-US" sz="1100" dirty="0" smtClean="0">
                          <a:effectLst/>
                        </a:rPr>
                        <a:t>201</a:t>
                      </a:r>
                      <a:r>
                        <a:rPr lang="ru-RU" sz="1100" dirty="0" smtClean="0">
                          <a:effectLst/>
                        </a:rPr>
                        <a:t>8</a:t>
                      </a:r>
                      <a:r>
                        <a:rPr lang="en-US" sz="1100" dirty="0" smtClean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год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396606977"/>
                  </a:ext>
                </a:extLst>
              </a:tr>
              <a:tr h="176438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en-US" sz="1200" dirty="0" err="1">
                          <a:effectLst/>
                        </a:rPr>
                        <a:t>Общее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ru-RU" sz="1200" dirty="0" smtClean="0">
                          <a:effectLst/>
                        </a:rPr>
                        <a:t>количество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en-US" sz="1200" dirty="0" err="1">
                          <a:effectLst/>
                        </a:rPr>
                        <a:t>Обосновано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525792324"/>
                  </a:ext>
                </a:extLst>
              </a:tr>
              <a:tr h="3043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smtClean="0">
                          <a:effectLst/>
                        </a:rPr>
                        <a:t>Ф</a:t>
                      </a:r>
                      <a:r>
                        <a:rPr lang="ru-RU" sz="1200" dirty="0" err="1" smtClean="0">
                          <a:effectLst/>
                        </a:rPr>
                        <a:t>илиал</a:t>
                      </a:r>
                      <a:r>
                        <a:rPr lang="ru-RU" sz="1200" dirty="0" smtClean="0">
                          <a:effectLst/>
                        </a:rPr>
                        <a:t> 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1200" dirty="0" smtClean="0">
                          <a:effectLst/>
                        </a:rPr>
                        <a:t>56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1200" dirty="0" smtClean="0">
                          <a:effectLst/>
                        </a:rPr>
                        <a:t>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460115285"/>
                  </a:ext>
                </a:extLst>
              </a:tr>
              <a:tr h="3043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smtClean="0">
                          <a:effectLst/>
                        </a:rPr>
                        <a:t>Ф</a:t>
                      </a:r>
                      <a:r>
                        <a:rPr lang="ru-RU" sz="1200" dirty="0" err="1" smtClean="0">
                          <a:effectLst/>
                        </a:rPr>
                        <a:t>илиал</a:t>
                      </a:r>
                      <a:r>
                        <a:rPr lang="ru-RU" sz="1200" dirty="0" smtClean="0">
                          <a:effectLst/>
                        </a:rPr>
                        <a:t> 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1200" dirty="0" smtClean="0">
                          <a:effectLst/>
                        </a:rPr>
                        <a:t>41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1200" dirty="0" smtClean="0">
                          <a:effectLst/>
                        </a:rPr>
                        <a:t>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640408268"/>
                  </a:ext>
                </a:extLst>
              </a:tr>
              <a:tr h="3043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smtClean="0">
                          <a:effectLst/>
                        </a:rPr>
                        <a:t>Ф</a:t>
                      </a:r>
                      <a:r>
                        <a:rPr lang="ru-RU" sz="1200" dirty="0" err="1" smtClean="0">
                          <a:effectLst/>
                        </a:rPr>
                        <a:t>илиал</a:t>
                      </a:r>
                      <a:r>
                        <a:rPr lang="ru-RU" sz="1200" dirty="0" smtClean="0">
                          <a:effectLst/>
                        </a:rPr>
                        <a:t> 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1200" dirty="0" smtClean="0">
                          <a:effectLst/>
                        </a:rPr>
                        <a:t>70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1200" dirty="0" smtClean="0">
                          <a:effectLst/>
                        </a:rPr>
                        <a:t>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635481934"/>
                  </a:ext>
                </a:extLst>
              </a:tr>
              <a:tr h="3043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smtClean="0">
                          <a:effectLst/>
                        </a:rPr>
                        <a:t>Ф</a:t>
                      </a:r>
                      <a:r>
                        <a:rPr lang="ru-RU" sz="1200" dirty="0" err="1" smtClean="0">
                          <a:effectLst/>
                        </a:rPr>
                        <a:t>илиал</a:t>
                      </a:r>
                      <a:r>
                        <a:rPr lang="ru-RU" sz="1200" dirty="0" smtClean="0">
                          <a:effectLst/>
                        </a:rPr>
                        <a:t> 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1200" dirty="0" smtClean="0">
                          <a:effectLst/>
                        </a:rPr>
                        <a:t>43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1200" dirty="0" smtClean="0">
                          <a:effectLst/>
                        </a:rPr>
                        <a:t>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406723893"/>
                  </a:ext>
                </a:extLst>
              </a:tr>
              <a:tr h="3043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en-US" sz="1200">
                          <a:effectLst/>
                        </a:rPr>
                        <a:t> ГП №5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1200" dirty="0" smtClean="0">
                          <a:effectLst/>
                        </a:rPr>
                        <a:t>111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1200" dirty="0" smtClean="0">
                          <a:effectLst/>
                        </a:rPr>
                        <a:t>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066902081"/>
                  </a:ext>
                </a:extLst>
              </a:tr>
              <a:tr h="3043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1200" dirty="0">
                          <a:effectLst/>
                        </a:rPr>
                        <a:t>И</a:t>
                      </a:r>
                      <a:r>
                        <a:rPr lang="en-US" sz="1200" dirty="0" err="1">
                          <a:effectLst/>
                        </a:rPr>
                        <a:t>того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1200" dirty="0" smtClean="0">
                          <a:effectLst/>
                        </a:rPr>
                        <a:t>321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1100" dirty="0" smtClean="0">
                          <a:effectLst/>
                        </a:rPr>
                        <a:t>18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7377443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88771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Укрепление амбулаторно-поликлинического звена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>
                <a:solidFill>
                  <a:srgbClr val="000000"/>
                </a:solidFill>
              </a:rPr>
              <a:t>С сентября 2015 года в поликлинике внедрен пилотный проект «Московский стандарт поликлиник»</a:t>
            </a:r>
          </a:p>
          <a:p>
            <a:r>
              <a:rPr lang="ru-RU" dirty="0">
                <a:solidFill>
                  <a:srgbClr val="000000"/>
                </a:solidFill>
              </a:rPr>
              <a:t>В рамках программы «Московский стандарт поликлиники» (филиал №3) функционирует служба вызовов на дом с выездными бригадами дежурных </a:t>
            </a:r>
            <a:r>
              <a:rPr lang="ru-RU" dirty="0" smtClean="0">
                <a:solidFill>
                  <a:srgbClr val="000000"/>
                </a:solidFill>
              </a:rPr>
              <a:t>врачей общей практики, </a:t>
            </a:r>
            <a:r>
              <a:rPr lang="ru-RU" dirty="0">
                <a:solidFill>
                  <a:srgbClr val="000000"/>
                </a:solidFill>
              </a:rPr>
              <a:t>диспетчерская для приема вызовов с использованием IP- телефонии.</a:t>
            </a:r>
          </a:p>
          <a:p>
            <a:r>
              <a:rPr lang="ru-RU" dirty="0" smtClean="0">
                <a:solidFill>
                  <a:srgbClr val="000000"/>
                </a:solidFill>
              </a:rPr>
              <a:t>Продолжает </a:t>
            </a:r>
            <a:r>
              <a:rPr lang="ru-RU" dirty="0">
                <a:solidFill>
                  <a:srgbClr val="000000"/>
                </a:solidFill>
              </a:rPr>
              <a:t>работу в рамках </a:t>
            </a:r>
            <a:r>
              <a:rPr lang="ru-RU" dirty="0" err="1">
                <a:solidFill>
                  <a:srgbClr val="000000"/>
                </a:solidFill>
              </a:rPr>
              <a:t>стационарозамещающих</a:t>
            </a:r>
            <a:r>
              <a:rPr lang="ru-RU" dirty="0">
                <a:solidFill>
                  <a:srgbClr val="000000"/>
                </a:solidFill>
              </a:rPr>
              <a:t> технологий –   24 койки  дневного стационара (14 коек неврологического профиля, 10 коек – терапевтического профиля ).</a:t>
            </a:r>
          </a:p>
          <a:p>
            <a:r>
              <a:rPr lang="ru-RU" dirty="0" smtClean="0">
                <a:solidFill>
                  <a:srgbClr val="000000"/>
                </a:solidFill>
              </a:rPr>
              <a:t>В </a:t>
            </a:r>
            <a:r>
              <a:rPr lang="ru-RU" dirty="0">
                <a:solidFill>
                  <a:srgbClr val="000000"/>
                </a:solidFill>
              </a:rPr>
              <a:t>поликлинике ведет прием врач по паллиативной </a:t>
            </a:r>
            <a:r>
              <a:rPr lang="ru-RU" dirty="0" smtClean="0">
                <a:solidFill>
                  <a:srgbClr val="000000"/>
                </a:solidFill>
              </a:rPr>
              <a:t>помощи (в регистре паллиативной службы состоит </a:t>
            </a:r>
            <a:r>
              <a:rPr lang="ru-RU" dirty="0" smtClean="0">
                <a:solidFill>
                  <a:srgbClr val="FF0000"/>
                </a:solidFill>
              </a:rPr>
              <a:t>247</a:t>
            </a:r>
            <a:r>
              <a:rPr lang="ru-RU" dirty="0" smtClean="0">
                <a:solidFill>
                  <a:srgbClr val="000000"/>
                </a:solidFill>
              </a:rPr>
              <a:t> пациентов).</a:t>
            </a:r>
            <a:endParaRPr lang="ru-RU" dirty="0">
              <a:solidFill>
                <a:srgbClr val="000000"/>
              </a:solidFill>
            </a:endParaRPr>
          </a:p>
          <a:p>
            <a:r>
              <a:rPr lang="ru-RU" dirty="0">
                <a:solidFill>
                  <a:srgbClr val="000000"/>
                </a:solidFill>
              </a:rPr>
              <a:t>В поликлинике ведется работа по проекту — </a:t>
            </a:r>
            <a:r>
              <a:rPr lang="ru-RU" b="1" dirty="0">
                <a:solidFill>
                  <a:srgbClr val="FF0000"/>
                </a:solidFill>
              </a:rPr>
              <a:t>улучшение медпомощи пациентам старших возрастных групп с множественными хроническими </a:t>
            </a:r>
            <a:r>
              <a:rPr lang="ru-RU" b="1" dirty="0" smtClean="0">
                <a:solidFill>
                  <a:srgbClr val="FF0000"/>
                </a:solidFill>
              </a:rPr>
              <a:t>заболеваниями</a:t>
            </a:r>
            <a:r>
              <a:rPr lang="ru-RU" b="1" dirty="0">
                <a:solidFill>
                  <a:srgbClr val="000000"/>
                </a:solidFill>
              </a:rPr>
              <a:t> </a:t>
            </a:r>
            <a:r>
              <a:rPr lang="ru-RU" b="1" dirty="0" smtClean="0">
                <a:solidFill>
                  <a:srgbClr val="000000"/>
                </a:solidFill>
              </a:rPr>
              <a:t>(</a:t>
            </a:r>
            <a:r>
              <a:rPr lang="ru-RU" dirty="0" smtClean="0">
                <a:solidFill>
                  <a:srgbClr val="000000"/>
                </a:solidFill>
              </a:rPr>
              <a:t>в </a:t>
            </a:r>
            <a:r>
              <a:rPr lang="ru-RU" dirty="0">
                <a:solidFill>
                  <a:srgbClr val="000000"/>
                </a:solidFill>
              </a:rPr>
              <a:t>регистре </a:t>
            </a:r>
            <a:r>
              <a:rPr lang="ru-RU" smtClean="0">
                <a:solidFill>
                  <a:srgbClr val="000000"/>
                </a:solidFill>
              </a:rPr>
              <a:t>состоит </a:t>
            </a:r>
            <a:r>
              <a:rPr lang="ru-RU" smtClean="0">
                <a:solidFill>
                  <a:srgbClr val="FF0000"/>
                </a:solidFill>
              </a:rPr>
              <a:t>2013</a:t>
            </a:r>
            <a:r>
              <a:rPr lang="ru-RU" smtClean="0">
                <a:solidFill>
                  <a:srgbClr val="000000"/>
                </a:solidFill>
              </a:rPr>
              <a:t> пациентов)</a:t>
            </a:r>
            <a:endParaRPr lang="ru-RU" b="1" dirty="0" smtClean="0">
              <a:solidFill>
                <a:srgbClr val="000000"/>
              </a:solidFill>
            </a:endParaRPr>
          </a:p>
          <a:p>
            <a:r>
              <a:rPr lang="ru-RU" dirty="0" smtClean="0">
                <a:solidFill>
                  <a:srgbClr val="000000"/>
                </a:solidFill>
              </a:rPr>
              <a:t>В поликлинике ведется оказание помощи маломобильным пациентам (в регистре патронажной службы состоит </a:t>
            </a:r>
            <a:r>
              <a:rPr lang="ru-RU" dirty="0" smtClean="0">
                <a:solidFill>
                  <a:srgbClr val="FF0000"/>
                </a:solidFill>
              </a:rPr>
              <a:t>831</a:t>
            </a:r>
            <a:r>
              <a:rPr lang="ru-RU" dirty="0" smtClean="0">
                <a:solidFill>
                  <a:srgbClr val="000000"/>
                </a:solidFill>
              </a:rPr>
              <a:t> пациент) </a:t>
            </a:r>
          </a:p>
          <a:p>
            <a:r>
              <a:rPr lang="ru-RU" dirty="0" smtClean="0">
                <a:solidFill>
                  <a:srgbClr val="000000"/>
                </a:solidFill>
              </a:rPr>
              <a:t>В работу поликлиники внедрена система </a:t>
            </a:r>
            <a:r>
              <a:rPr lang="en-US" dirty="0" smtClean="0">
                <a:solidFill>
                  <a:srgbClr val="000000"/>
                </a:solidFill>
              </a:rPr>
              <a:t>5S </a:t>
            </a:r>
            <a:r>
              <a:rPr lang="ru-RU" dirty="0" smtClean="0">
                <a:solidFill>
                  <a:srgbClr val="000000"/>
                </a:solidFill>
              </a:rPr>
              <a:t>(Бережливая поликлиника) </a:t>
            </a:r>
            <a:endParaRPr lang="ru-RU" dirty="0">
              <a:solidFill>
                <a:srgbClr val="000000"/>
              </a:solidFill>
            </a:endParaRPr>
          </a:p>
        </p:txBody>
      </p:sp>
      <p:pic>
        <p:nvPicPr>
          <p:cNvPr id="4" name="Объект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2332" y="1028805"/>
            <a:ext cx="1501302" cy="48679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021438" y="5797684"/>
            <a:ext cx="7976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bg1">
                    <a:lumMod val="90000"/>
                    <a:lumOff val="10000"/>
                  </a:schemeClr>
                </a:solidFill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350735145"/>
      </p:ext>
    </p:extLst>
  </p:cSld>
  <p:clrMapOvr>
    <a:masterClrMapping/>
  </p:clrMapOvr>
</p:sld>
</file>

<file path=ppt/theme/theme1.xml><?xml version="1.0" encoding="utf-8"?>
<a:theme xmlns:a="http://schemas.openxmlformats.org/drawingml/2006/main" name="Берлин">
  <a:themeElements>
    <a:clrScheme name="Другая 6">
      <a:dk1>
        <a:srgbClr val="032245"/>
      </a:dk1>
      <a:lt1>
        <a:sysClr val="window" lastClr="FFFFFF"/>
      </a:lt1>
      <a:dk2>
        <a:srgbClr val="1F8094"/>
      </a:dk2>
      <a:lt2>
        <a:srgbClr val="E7E6E6"/>
      </a:lt2>
      <a:accent1>
        <a:srgbClr val="FFFFFF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Берлин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ерли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TM04033917[[fn=Берлин]]</Template>
  <TotalTime>394</TotalTime>
  <Words>1078</Words>
  <Application>Microsoft Office PowerPoint</Application>
  <PresentationFormat>Широкоэкранный</PresentationFormat>
  <Paragraphs>314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Andalus</vt:lpstr>
      <vt:lpstr>Arial</vt:lpstr>
      <vt:lpstr>Calibri</vt:lpstr>
      <vt:lpstr>Times New Roman</vt:lpstr>
      <vt:lpstr>Trebuchet MS</vt:lpstr>
      <vt:lpstr>Берлин</vt:lpstr>
      <vt:lpstr>О РАБОТЕ УЧРЕЖДЕНИЯ В 2018 ГОДУ</vt:lpstr>
      <vt:lpstr>Показатели здоровья прикрепленного населения</vt:lpstr>
      <vt:lpstr>Развитие материально-технической базы  поликлиники</vt:lpstr>
      <vt:lpstr>Внедрение современных информационных систем</vt:lpstr>
      <vt:lpstr>Подготовка и повышение квалификации кадров</vt:lpstr>
      <vt:lpstr>Выполнение государственного задания  с 01.01.2018г. - 31.12.2018г.</vt:lpstr>
      <vt:lpstr>Выполнение планов по показателям</vt:lpstr>
      <vt:lpstr>Анализ качества диагностики и лечения</vt:lpstr>
      <vt:lpstr>Укрепление амбулаторно-поликлинического звена</vt:lpstr>
      <vt:lpstr>Санитарно-гигиеническое обучение населения</vt:lpstr>
      <vt:lpstr>Работа врачей поликлиники</vt:lpstr>
      <vt:lpstr>Диспансерное наблюдение за инвалидами и участниками Великой Отечественной войны и воинами-интернационалистами</vt:lpstr>
      <vt:lpstr>Деятельность Центра здоровья</vt:lpstr>
      <vt:lpstr>Заболевания, зарегистрированные в 2018 году  у населения Мещанского района от 18 лет до 55(Ж) или 60 (М)</vt:lpstr>
      <vt:lpstr>Заболевания, зарегистрированные в 2018 году  у населения Мещанского района от 55(Ж) или от 60 (М)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РАБОТЕ УЧРЕЖДЕНИЯ В 2017 ГОДУ</dc:title>
  <dc:creator>Press</dc:creator>
  <cp:lastModifiedBy>Microsoft</cp:lastModifiedBy>
  <cp:revision>40</cp:revision>
  <cp:lastPrinted>2019-01-29T12:04:30Z</cp:lastPrinted>
  <dcterms:created xsi:type="dcterms:W3CDTF">2018-02-07T07:57:27Z</dcterms:created>
  <dcterms:modified xsi:type="dcterms:W3CDTF">2019-02-18T09:49:27Z</dcterms:modified>
</cp:coreProperties>
</file>