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2"/>
  </p:sldMasterIdLst>
  <p:notesMasterIdLst>
    <p:notesMasterId r:id="rId25"/>
  </p:notesMasterIdLst>
  <p:sldIdLst>
    <p:sldId id="258" r:id="rId3"/>
    <p:sldId id="256" r:id="rId4"/>
    <p:sldId id="264" r:id="rId5"/>
    <p:sldId id="265" r:id="rId6"/>
    <p:sldId id="267" r:id="rId7"/>
    <p:sldId id="266" r:id="rId8"/>
    <p:sldId id="263" r:id="rId9"/>
    <p:sldId id="269" r:id="rId10"/>
    <p:sldId id="270" r:id="rId11"/>
    <p:sldId id="271" r:id="rId12"/>
    <p:sldId id="268" r:id="rId13"/>
    <p:sldId id="272" r:id="rId14"/>
    <p:sldId id="273" r:id="rId15"/>
    <p:sldId id="274" r:id="rId16"/>
    <p:sldId id="275" r:id="rId17"/>
    <p:sldId id="277" r:id="rId18"/>
    <p:sldId id="278" r:id="rId19"/>
    <p:sldId id="276" r:id="rId20"/>
    <p:sldId id="279" r:id="rId21"/>
    <p:sldId id="281" r:id="rId22"/>
    <p:sldId id="282" r:id="rId23"/>
    <p:sldId id="260" r:id="rId24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52" autoAdjust="0"/>
  </p:normalViewPr>
  <p:slideViewPr>
    <p:cSldViewPr>
      <p:cViewPr varScale="1">
        <p:scale>
          <a:sx n="63" d="100"/>
          <a:sy n="63" d="100"/>
        </p:scale>
        <p:origin x="4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90B2E-34C5-4001-8DD0-DD59B4864EC2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EE607-FC2B-4A90-B5A7-A1B877402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="0" noProof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95288" y="500063"/>
            <a:ext cx="3421062" cy="2566987"/>
          </a:xfrm>
        </p:spPr>
      </p:sp>
    </p:spTree>
    <p:extLst>
      <p:ext uri="{BB962C8B-B14F-4D97-AF65-F5344CB8AC3E}">
        <p14:creationId xmlns:p14="http://schemas.microsoft.com/office/powerpoint/2010/main" val="2368403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="0" noProof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95288" y="500063"/>
            <a:ext cx="3421062" cy="2566987"/>
          </a:xfrm>
        </p:spPr>
      </p:sp>
    </p:spTree>
    <p:extLst>
      <p:ext uri="{BB962C8B-B14F-4D97-AF65-F5344CB8AC3E}">
        <p14:creationId xmlns:p14="http://schemas.microsoft.com/office/powerpoint/2010/main" val="1471758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="0" noProof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95288" y="500063"/>
            <a:ext cx="3421062" cy="2566987"/>
          </a:xfrm>
        </p:spPr>
      </p:sp>
    </p:spTree>
    <p:extLst>
      <p:ext uri="{BB962C8B-B14F-4D97-AF65-F5344CB8AC3E}">
        <p14:creationId xmlns:p14="http://schemas.microsoft.com/office/powerpoint/2010/main" val="820339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="0" noProof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95288" y="500063"/>
            <a:ext cx="3421062" cy="2566987"/>
          </a:xfrm>
        </p:spPr>
      </p:sp>
    </p:spTree>
    <p:extLst>
      <p:ext uri="{BB962C8B-B14F-4D97-AF65-F5344CB8AC3E}">
        <p14:creationId xmlns:p14="http://schemas.microsoft.com/office/powerpoint/2010/main" val="259303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="0" noProof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95288" y="500063"/>
            <a:ext cx="3421062" cy="2566987"/>
          </a:xfrm>
        </p:spPr>
      </p:sp>
    </p:spTree>
    <p:extLst>
      <p:ext uri="{BB962C8B-B14F-4D97-AF65-F5344CB8AC3E}">
        <p14:creationId xmlns:p14="http://schemas.microsoft.com/office/powerpoint/2010/main" val="3207785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="0" noProof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95288" y="500063"/>
            <a:ext cx="3421062" cy="2566987"/>
          </a:xfrm>
        </p:spPr>
      </p:sp>
    </p:spTree>
    <p:extLst>
      <p:ext uri="{BB962C8B-B14F-4D97-AF65-F5344CB8AC3E}">
        <p14:creationId xmlns:p14="http://schemas.microsoft.com/office/powerpoint/2010/main" val="24092600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="0" noProof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95288" y="500063"/>
            <a:ext cx="3421062" cy="2566987"/>
          </a:xfrm>
        </p:spPr>
      </p:sp>
    </p:spTree>
    <p:extLst>
      <p:ext uri="{BB962C8B-B14F-4D97-AF65-F5344CB8AC3E}">
        <p14:creationId xmlns:p14="http://schemas.microsoft.com/office/powerpoint/2010/main" val="3614265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="0" noProof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95288" y="500063"/>
            <a:ext cx="3421062" cy="2566987"/>
          </a:xfrm>
        </p:spPr>
      </p:sp>
    </p:spTree>
    <p:extLst>
      <p:ext uri="{BB962C8B-B14F-4D97-AF65-F5344CB8AC3E}">
        <p14:creationId xmlns:p14="http://schemas.microsoft.com/office/powerpoint/2010/main" val="28514371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="0" noProof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95288" y="500063"/>
            <a:ext cx="3421062" cy="2566987"/>
          </a:xfrm>
        </p:spPr>
      </p:sp>
    </p:spTree>
    <p:extLst>
      <p:ext uri="{BB962C8B-B14F-4D97-AF65-F5344CB8AC3E}">
        <p14:creationId xmlns:p14="http://schemas.microsoft.com/office/powerpoint/2010/main" val="35182150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="0" noProof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95288" y="500063"/>
            <a:ext cx="3421062" cy="2566987"/>
          </a:xfrm>
        </p:spPr>
      </p:sp>
    </p:spTree>
    <p:extLst>
      <p:ext uri="{BB962C8B-B14F-4D97-AF65-F5344CB8AC3E}">
        <p14:creationId xmlns:p14="http://schemas.microsoft.com/office/powerpoint/2010/main" val="2654030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="0" noProof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95288" y="500063"/>
            <a:ext cx="3421062" cy="2566987"/>
          </a:xfrm>
        </p:spPr>
      </p:sp>
    </p:spTree>
    <p:extLst>
      <p:ext uri="{BB962C8B-B14F-4D97-AF65-F5344CB8AC3E}">
        <p14:creationId xmlns:p14="http://schemas.microsoft.com/office/powerpoint/2010/main" val="173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="0" noProof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95288" y="500063"/>
            <a:ext cx="3421062" cy="2566987"/>
          </a:xfrm>
        </p:spPr>
      </p:sp>
    </p:spTree>
    <p:extLst>
      <p:ext uri="{BB962C8B-B14F-4D97-AF65-F5344CB8AC3E}">
        <p14:creationId xmlns:p14="http://schemas.microsoft.com/office/powerpoint/2010/main" val="33145629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="0" noProof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95288" y="500063"/>
            <a:ext cx="3421062" cy="2566987"/>
          </a:xfrm>
        </p:spPr>
      </p:sp>
    </p:spTree>
    <p:extLst>
      <p:ext uri="{BB962C8B-B14F-4D97-AF65-F5344CB8AC3E}">
        <p14:creationId xmlns:p14="http://schemas.microsoft.com/office/powerpoint/2010/main" val="2632027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="0" noProof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95288" y="500063"/>
            <a:ext cx="3421062" cy="2566987"/>
          </a:xfrm>
        </p:spPr>
      </p:sp>
    </p:spTree>
    <p:extLst>
      <p:ext uri="{BB962C8B-B14F-4D97-AF65-F5344CB8AC3E}">
        <p14:creationId xmlns:p14="http://schemas.microsoft.com/office/powerpoint/2010/main" val="29205784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="0" noProof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95288" y="500063"/>
            <a:ext cx="3421062" cy="2566987"/>
          </a:xfrm>
        </p:spPr>
      </p:sp>
    </p:spTree>
    <p:extLst>
      <p:ext uri="{BB962C8B-B14F-4D97-AF65-F5344CB8AC3E}">
        <p14:creationId xmlns:p14="http://schemas.microsoft.com/office/powerpoint/2010/main" val="49284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="0" noProof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95288" y="500063"/>
            <a:ext cx="3421062" cy="2566987"/>
          </a:xfrm>
        </p:spPr>
      </p:sp>
    </p:spTree>
    <p:extLst>
      <p:ext uri="{BB962C8B-B14F-4D97-AF65-F5344CB8AC3E}">
        <p14:creationId xmlns:p14="http://schemas.microsoft.com/office/powerpoint/2010/main" val="4247539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="0" noProof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95288" y="500063"/>
            <a:ext cx="3421062" cy="2566987"/>
          </a:xfrm>
        </p:spPr>
      </p:sp>
    </p:spTree>
    <p:extLst>
      <p:ext uri="{BB962C8B-B14F-4D97-AF65-F5344CB8AC3E}">
        <p14:creationId xmlns:p14="http://schemas.microsoft.com/office/powerpoint/2010/main" val="2314353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="0" noProof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95288" y="500063"/>
            <a:ext cx="3421062" cy="2566987"/>
          </a:xfrm>
        </p:spPr>
      </p:sp>
    </p:spTree>
    <p:extLst>
      <p:ext uri="{BB962C8B-B14F-4D97-AF65-F5344CB8AC3E}">
        <p14:creationId xmlns:p14="http://schemas.microsoft.com/office/powerpoint/2010/main" val="2005552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="0" noProof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95288" y="500063"/>
            <a:ext cx="3421062" cy="2566987"/>
          </a:xfrm>
        </p:spPr>
      </p:sp>
    </p:spTree>
    <p:extLst>
      <p:ext uri="{BB962C8B-B14F-4D97-AF65-F5344CB8AC3E}">
        <p14:creationId xmlns:p14="http://schemas.microsoft.com/office/powerpoint/2010/main" val="1060444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="0" noProof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95288" y="500063"/>
            <a:ext cx="3421062" cy="2566987"/>
          </a:xfrm>
        </p:spPr>
      </p:sp>
    </p:spTree>
    <p:extLst>
      <p:ext uri="{BB962C8B-B14F-4D97-AF65-F5344CB8AC3E}">
        <p14:creationId xmlns:p14="http://schemas.microsoft.com/office/powerpoint/2010/main" val="4016086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="0" noProof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95288" y="500063"/>
            <a:ext cx="3421062" cy="2566987"/>
          </a:xfrm>
        </p:spPr>
      </p:sp>
    </p:spTree>
    <p:extLst>
      <p:ext uri="{BB962C8B-B14F-4D97-AF65-F5344CB8AC3E}">
        <p14:creationId xmlns:p14="http://schemas.microsoft.com/office/powerpoint/2010/main" val="3924557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="0" noProof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95288" y="500063"/>
            <a:ext cx="3421062" cy="2566987"/>
          </a:xfrm>
        </p:spPr>
      </p:sp>
    </p:spTree>
    <p:extLst>
      <p:ext uri="{BB962C8B-B14F-4D97-AF65-F5344CB8AC3E}">
        <p14:creationId xmlns:p14="http://schemas.microsoft.com/office/powerpoint/2010/main" val="310369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34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70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51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9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5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776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45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569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2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113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518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09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eschane.ru/images/aimg18/03/shlagbaum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eschane.ru/images/aimg18/07/ps2.jpe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hyperlink" Target="http://meschane.ru/images/aimg18/12/RG/DSC07342.JPG" TargetMode="Externa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meschane.ru/images/aimg18/03/1318.jpg" TargetMode="External"/><Relationship Id="rId7" Type="http://schemas.openxmlformats.org/officeDocument/2006/relationships/hyperlink" Target="http://meschane.ru/images/aimg18/06/tr6/DSC02947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http://meschane.ru/images/News/Pictures/overhaul_05.JPG" TargetMode="Externa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eschane.ru/images/News/Pictures/conscript_day.png" TargetMode="External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eschane.ru/images/aimg18/12/pr2.jpe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meschane.ru/images/aimg18/12/priem/DSC06633.JP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meschane.ru/images/aimg18/01/DSC_0032.JP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eschane.ru/images/aimg18/09/DSC03370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://meschane.ru/images/News/Pictures/victory_day_2018_in_Ekaterinskom_square.jpeg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eschane.ru/images/aimg18/12/zas1712/zaslog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://meschane.ru/images/aimg18/09/sobr/2509log.JPG" TargetMode="Externa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9" y="404664"/>
            <a:ext cx="1152884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979712" y="1700808"/>
            <a:ext cx="48782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i="1" dirty="0">
                <a:solidFill>
                  <a:srgbClr val="2704BC"/>
                </a:solidFill>
                <a:latin typeface="Arial" charset="0"/>
                <a:cs typeface="Arial" charset="0"/>
              </a:rPr>
              <a:t>Отчет главы муниципального округа Мещанский о результатах деятельности за </a:t>
            </a:r>
            <a:r>
              <a:rPr lang="ru-RU" altLang="ru-RU" sz="3600" b="1" i="1" dirty="0" smtClean="0">
                <a:solidFill>
                  <a:srgbClr val="2704BC"/>
                </a:solidFill>
                <a:latin typeface="Arial" charset="0"/>
                <a:cs typeface="Arial" charset="0"/>
              </a:rPr>
              <a:t>2018 </a:t>
            </a:r>
            <a:r>
              <a:rPr lang="ru-RU" altLang="ru-RU" sz="3600" b="1" i="1" dirty="0">
                <a:solidFill>
                  <a:srgbClr val="2704BC"/>
                </a:solidFill>
                <a:latin typeface="Arial" charset="0"/>
                <a:cs typeface="Arial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73424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D7DE"/>
            </a:gs>
            <a:gs pos="30000">
              <a:schemeClr val="bg1"/>
            </a:gs>
            <a:gs pos="70000">
              <a:schemeClr val="bg1"/>
            </a:gs>
            <a:gs pos="100000">
              <a:srgbClr val="A7B9C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76673"/>
            <a:ext cx="5166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dirty="0">
                <a:solidFill>
                  <a:srgbClr val="2704BC"/>
                </a:solidFill>
                <a:latin typeface="Arial" charset="0"/>
                <a:cs typeface="Arial" charset="0"/>
              </a:rPr>
              <a:t>Заседания Совета депутатов </a:t>
            </a:r>
            <a:r>
              <a:rPr lang="ru-RU" altLang="ru-RU" sz="2000" b="1" i="1" dirty="0" smtClean="0">
                <a:solidFill>
                  <a:srgbClr val="2704BC"/>
                </a:solidFill>
                <a:latin typeface="Arial" charset="0"/>
                <a:cs typeface="Arial" charset="0"/>
              </a:rPr>
              <a:t>муниципального округа Мещанский</a:t>
            </a:r>
            <a:endParaRPr lang="ru-RU" altLang="ru-RU" sz="2000" b="1" i="1" dirty="0">
              <a:solidFill>
                <a:srgbClr val="2704BC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556792"/>
            <a:ext cx="81369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Рассмотрено 34 проектов решений по установке ограждающих устройств.</a:t>
            </a:r>
          </a:p>
          <a:p>
            <a:pPr marL="285750" indent="-285750">
              <a:buFontTx/>
              <a:buChar char="-"/>
            </a:pPr>
            <a:endParaRPr lang="ru-RU" i="1" dirty="0" smtClean="0">
              <a:solidFill>
                <a:srgbClr val="2704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Депутатами принято 14 положительных решений.</a:t>
            </a:r>
          </a:p>
          <a:p>
            <a:pPr marL="285750" indent="-285750">
              <a:buFontTx/>
              <a:buChar char="-"/>
            </a:pPr>
            <a:endParaRPr lang="ru-RU" i="1" dirty="0" smtClean="0">
              <a:solidFill>
                <a:srgbClr val="2704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Мещанской межрайонной прокуратурой вынесено 3 Протеста в отношении ранее принятых Советом депутатов решений об установке ограждающих устройств.</a:t>
            </a:r>
          </a:p>
          <a:p>
            <a:pPr marL="285750" indent="-285750">
              <a:buFontTx/>
              <a:buChar char="-"/>
            </a:pPr>
            <a:endParaRPr lang="ru-RU" i="1" dirty="0" smtClean="0">
              <a:solidFill>
                <a:srgbClr val="2704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Мещанский районный суд отменил</a:t>
            </a:r>
          </a:p>
          <a:p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решение Совета депутатов от </a:t>
            </a:r>
          </a:p>
          <a:p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11.12.2013 № Р-168 «О согласовании </a:t>
            </a:r>
          </a:p>
          <a:p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установки ограждающего устройства</a:t>
            </a:r>
          </a:p>
          <a:p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на придомовой территории в </a:t>
            </a:r>
          </a:p>
          <a:p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муниципальном округе Мещанский»</a:t>
            </a:r>
            <a:endParaRPr lang="ru-RU" i="1" dirty="0">
              <a:solidFill>
                <a:srgbClr val="2704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shlagbaum">
            <a:hlinkClick r:id="rId3" tooltip="&quot;shlagbaum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856" y="3832017"/>
            <a:ext cx="2592288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394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D7DE"/>
            </a:gs>
            <a:gs pos="30000">
              <a:schemeClr val="bg1"/>
            </a:gs>
            <a:gs pos="70000">
              <a:schemeClr val="bg1"/>
            </a:gs>
            <a:gs pos="100000">
              <a:srgbClr val="A7B9C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76673"/>
            <a:ext cx="5166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dirty="0">
                <a:solidFill>
                  <a:srgbClr val="2704BC"/>
                </a:solidFill>
                <a:latin typeface="Arial" charset="0"/>
                <a:cs typeface="Arial" charset="0"/>
              </a:rPr>
              <a:t>Заседания Совета депутатов </a:t>
            </a:r>
            <a:r>
              <a:rPr lang="ru-RU" altLang="ru-RU" sz="2000" b="1" i="1" dirty="0" smtClean="0">
                <a:solidFill>
                  <a:srgbClr val="2704BC"/>
                </a:solidFill>
                <a:latin typeface="Arial" charset="0"/>
                <a:cs typeface="Arial" charset="0"/>
              </a:rPr>
              <a:t>муниципального округа Мещанский</a:t>
            </a:r>
            <a:endParaRPr lang="ru-RU" altLang="ru-RU" sz="2000" b="1" i="1" dirty="0">
              <a:solidFill>
                <a:srgbClr val="2704BC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1556792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solidFill>
                <a:srgbClr val="2704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b="1" i="1" dirty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533801"/>
            <a:ext cx="4572001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 </a:t>
            </a:r>
            <a:r>
              <a:rPr lang="ru-RU" i="1" dirty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заседаниях Совета депутатов принимали участие должностные лица органов исполнительной власти, прокуратуры, администрации, средств массовой информации.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4415135"/>
            <a:ext cx="3593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 </a:t>
            </a:r>
            <a:r>
              <a:rPr lang="ru-RU" i="1" dirty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году в заседаниях Совета </a:t>
            </a:r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депутатов </a:t>
            </a:r>
            <a:r>
              <a:rPr lang="ru-RU" i="1" dirty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приняло участие около 200 жителей.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41134"/>
            <a:ext cx="2798809" cy="15743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587293"/>
            <a:ext cx="3000759" cy="168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0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D7DE"/>
            </a:gs>
            <a:gs pos="30000">
              <a:schemeClr val="bg1"/>
            </a:gs>
            <a:gs pos="70000">
              <a:schemeClr val="bg1"/>
            </a:gs>
            <a:gs pos="100000">
              <a:srgbClr val="A7B9C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76673"/>
            <a:ext cx="5166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dirty="0" smtClean="0">
                <a:solidFill>
                  <a:srgbClr val="2704BC"/>
                </a:solidFill>
                <a:latin typeface="Arial" charset="0"/>
                <a:cs typeface="Arial" charset="0"/>
              </a:rPr>
              <a:t>Рабочие группы </a:t>
            </a:r>
            <a:r>
              <a:rPr lang="ru-RU" altLang="ru-RU" sz="2000" b="1" i="1" dirty="0">
                <a:solidFill>
                  <a:srgbClr val="2704BC"/>
                </a:solidFill>
                <a:latin typeface="Arial" charset="0"/>
                <a:cs typeface="Arial" charset="0"/>
              </a:rPr>
              <a:t>Совета депутатов </a:t>
            </a:r>
            <a:r>
              <a:rPr lang="ru-RU" altLang="ru-RU" sz="2000" b="1" i="1" dirty="0" smtClean="0">
                <a:solidFill>
                  <a:srgbClr val="2704BC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2000" b="1" i="1" dirty="0">
                <a:solidFill>
                  <a:srgbClr val="2704BC"/>
                </a:solidFill>
                <a:latin typeface="Arial" charset="0"/>
                <a:cs typeface="Arial" charset="0"/>
              </a:rPr>
              <a:t>муниципального </a:t>
            </a:r>
            <a:r>
              <a:rPr lang="ru-RU" altLang="ru-RU" sz="2000" b="1" i="1" dirty="0" smtClean="0">
                <a:solidFill>
                  <a:srgbClr val="2704BC"/>
                </a:solidFill>
                <a:latin typeface="Arial" charset="0"/>
                <a:cs typeface="Arial" charset="0"/>
              </a:rPr>
              <a:t>округа Мещанский</a:t>
            </a:r>
            <a:endParaRPr lang="ru-RU" altLang="ru-RU" sz="2000" b="1" i="1" dirty="0">
              <a:solidFill>
                <a:srgbClr val="2704BC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1556792"/>
            <a:ext cx="38884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2018 году были созданы  рабочие группы с целью проведения публичных слушаний и по согласованию регламентов и положений.</a:t>
            </a:r>
          </a:p>
          <a:p>
            <a:pPr algn="just"/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Создана рабочая группа по вопросу проведения строительно-монтажных работ (реконструкции) на территории бывшей городской клинической больницы № 63, в состав которой вошли депутаты, представители управы района, жители района.</a:t>
            </a:r>
          </a:p>
        </p:txBody>
      </p:sp>
      <p:pic>
        <p:nvPicPr>
          <p:cNvPr id="6" name="Рисунок 5" descr="ps2">
            <a:hlinkClick r:id="rId3" tooltip="&quot;ps2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68150"/>
            <a:ext cx="2088232" cy="207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SC07342">
            <a:hlinkClick r:id="rId5" tooltip="&quot;DSC07342&quot;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615" y="3393716"/>
            <a:ext cx="2712369" cy="1856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458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D7DE"/>
            </a:gs>
            <a:gs pos="30000">
              <a:schemeClr val="bg1"/>
            </a:gs>
            <a:gs pos="70000">
              <a:schemeClr val="bg1"/>
            </a:gs>
            <a:gs pos="100000">
              <a:srgbClr val="A7B9C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76673"/>
            <a:ext cx="51663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dirty="0" smtClean="0">
                <a:solidFill>
                  <a:srgbClr val="2704BC"/>
                </a:solidFill>
                <a:latin typeface="Arial" charset="0"/>
                <a:cs typeface="Arial" charset="0"/>
              </a:rPr>
              <a:t>Нормативные и иные правовые акты, принятые Советом депутатов</a:t>
            </a:r>
            <a:endParaRPr lang="ru-RU" altLang="ru-RU" sz="2000" b="1" i="1" dirty="0">
              <a:solidFill>
                <a:srgbClr val="2704BC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1556792"/>
            <a:ext cx="38884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2018 году Советом депутатов принято 112 решений, в том числе по различным Положениям, Порядкам, Уставу и изменениям в них.</a:t>
            </a:r>
          </a:p>
          <a:p>
            <a:pPr algn="just"/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нормативных правовых актов до их рассмотрения на Совете депутатов проходили независимую правовую экспертизу – размещались на сайте муниципального округа, направлялись в Мещанскую межрайонную прокуратуру на экспертизу.</a:t>
            </a:r>
          </a:p>
        </p:txBody>
      </p:sp>
      <p:pic>
        <p:nvPicPr>
          <p:cNvPr id="9" name="Рисунок 8" descr="https://volga37.ru/wp-content/uploads/2017/11/Predstaviteli_biznesa_prinyali_uchastie_v_razrabotke_tamozhennogo_kodex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3816424" cy="2261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84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D7DE"/>
            </a:gs>
            <a:gs pos="30000">
              <a:schemeClr val="bg1"/>
            </a:gs>
            <a:gs pos="70000">
              <a:schemeClr val="bg1"/>
            </a:gs>
            <a:gs pos="100000">
              <a:srgbClr val="A7B9C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0848" y="404664"/>
            <a:ext cx="5166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dirty="0" smtClean="0">
                <a:solidFill>
                  <a:srgbClr val="2704BC"/>
                </a:solidFill>
                <a:latin typeface="Arial" charset="0"/>
                <a:cs typeface="Arial" charset="0"/>
              </a:rPr>
              <a:t>Осуществление отдельных полномочий города Москвы</a:t>
            </a:r>
            <a:endParaRPr lang="ru-RU" altLang="ru-RU" sz="2000" b="1" i="1" dirty="0">
              <a:solidFill>
                <a:srgbClr val="2704BC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1556792"/>
            <a:ext cx="38884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 2018 году Советом депутатов принято 2 решения об участии депутатов в работе комиссий, осуществляющих открытие работ и приемку оказанных услуг и (или выполненных работ по капитальному ремонту общего имущества в МКД.</a:t>
            </a:r>
          </a:p>
          <a:p>
            <a:pPr algn="just"/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Мною получено 54 вызовов на участие в работе комиссии, принято участие в 50 комиссиях</a:t>
            </a:r>
          </a:p>
        </p:txBody>
      </p:sp>
      <p:pic>
        <p:nvPicPr>
          <p:cNvPr id="5" name="Рисунок 4" descr="1318">
            <a:hlinkClick r:id="rId3" tooltip="&quot;1318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65514"/>
            <a:ext cx="1892300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overhaul 05">
            <a:hlinkClick r:id="rId5" tooltip="&quot;overhaul 05&quot;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868" y="2785240"/>
            <a:ext cx="1853565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SC02947">
            <a:hlinkClick r:id="rId7" tooltip="&quot;DSC02947&quot;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53" y="3941837"/>
            <a:ext cx="1847215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657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D7DE"/>
            </a:gs>
            <a:gs pos="30000">
              <a:schemeClr val="bg1"/>
            </a:gs>
            <a:gs pos="70000">
              <a:schemeClr val="bg1"/>
            </a:gs>
            <a:gs pos="100000">
              <a:srgbClr val="A7B9C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0848" y="404664"/>
            <a:ext cx="5166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dirty="0" smtClean="0">
                <a:solidFill>
                  <a:srgbClr val="2704BC"/>
                </a:solidFill>
                <a:latin typeface="Arial" charset="0"/>
                <a:cs typeface="Arial" charset="0"/>
              </a:rPr>
              <a:t>Призывная кампания 2018 года</a:t>
            </a:r>
            <a:endParaRPr lang="ru-RU" altLang="ru-RU" sz="2000" b="1" i="1" dirty="0">
              <a:solidFill>
                <a:srgbClr val="2704BC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844824"/>
            <a:ext cx="3888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2018 году проведено 2 призывных кампании:</a:t>
            </a:r>
          </a:p>
          <a:p>
            <a:pPr algn="just"/>
            <a:endParaRPr lang="ru-RU" b="1" i="1" dirty="0" smtClean="0">
              <a:solidFill>
                <a:srgbClr val="2704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 1 апреля по 15 июля</a:t>
            </a:r>
          </a:p>
          <a:p>
            <a:pPr algn="just"/>
            <a:r>
              <a:rPr lang="ru-RU" b="1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 1 октября по 30 декабря</a:t>
            </a:r>
          </a:p>
        </p:txBody>
      </p:sp>
      <p:pic>
        <p:nvPicPr>
          <p:cNvPr id="8" name="Рисунок 7" descr="1 октября в Москве стартует осенняя призывная кампания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527611"/>
            <a:ext cx="2007870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toparmiya.ru/wp-content/uploads/2018/11/priziv_komissiya0194-e154133135022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320" y="3338230"/>
            <a:ext cx="2040944" cy="1458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184" y="1268761"/>
            <a:ext cx="2281716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6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D7DE"/>
            </a:gs>
            <a:gs pos="30000">
              <a:schemeClr val="bg1"/>
            </a:gs>
            <a:gs pos="70000">
              <a:schemeClr val="bg1"/>
            </a:gs>
            <a:gs pos="100000">
              <a:srgbClr val="A7B9C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0848" y="404664"/>
            <a:ext cx="5166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dirty="0" smtClean="0">
                <a:solidFill>
                  <a:srgbClr val="2704BC"/>
                </a:solidFill>
                <a:latin typeface="Arial" charset="0"/>
                <a:cs typeface="Arial" charset="0"/>
              </a:rPr>
              <a:t>Призывная кампания 2018 года</a:t>
            </a:r>
            <a:endParaRPr lang="ru-RU" altLang="ru-RU" sz="2000" b="1" i="1" dirty="0">
              <a:solidFill>
                <a:srgbClr val="2704BC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844824"/>
            <a:ext cx="38884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Принял участие в:</a:t>
            </a:r>
          </a:p>
          <a:p>
            <a:pPr marL="285750" indent="-285750" algn="just">
              <a:buFontTx/>
              <a:buChar char="-"/>
            </a:pPr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инструкторско-методических сборах с председателями призывных комиссий на Сборном пункте города Москвы;</a:t>
            </a:r>
          </a:p>
          <a:p>
            <a:pPr marL="285750" indent="-285750" algn="just">
              <a:buFontTx/>
              <a:buChar char="-"/>
            </a:pPr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Расширенных заседаниях призывной комиссии города Москвы в Правительстве Москвы;</a:t>
            </a:r>
          </a:p>
          <a:p>
            <a:pPr marL="285750" indent="-285750" algn="just">
              <a:buFontTx/>
              <a:buChar char="-"/>
            </a:pPr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«День призывника», которые проходили на базе воинской части (поселок </a:t>
            </a:r>
            <a:r>
              <a:rPr lang="ru-RU" i="1" dirty="0" err="1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Мосренген</a:t>
            </a:r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" name="Рисунок 4" descr="conscript day">
            <a:hlinkClick r:id="rId3" tooltip="&quot;conscript day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108" y="2891241"/>
            <a:ext cx="1368152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ch1874.ru/srednsckoll/Kanrenka/den_prizivn/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112" y="4040622"/>
            <a:ext cx="1964055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adm-mosrentgen.ru/wp-content/uploads/2018/11/SU0UkAVinmg-1024x57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538" y="4869160"/>
            <a:ext cx="1947292" cy="1049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vmo-nekrasovka.ru/files/nekras/News/2018/03.08/15_03_2018_gorodskoj_sbornyj_punkt_po_prizyvu_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49128"/>
            <a:ext cx="2209165" cy="819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026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D7DE"/>
            </a:gs>
            <a:gs pos="30000">
              <a:schemeClr val="bg1"/>
            </a:gs>
            <a:gs pos="70000">
              <a:schemeClr val="bg1"/>
            </a:gs>
            <a:gs pos="100000">
              <a:srgbClr val="A7B9C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0848" y="404664"/>
            <a:ext cx="5166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dirty="0" smtClean="0">
                <a:solidFill>
                  <a:srgbClr val="2704BC"/>
                </a:solidFill>
                <a:latin typeface="Arial" charset="0"/>
                <a:cs typeface="Arial" charset="0"/>
              </a:rPr>
              <a:t>Призывная кампания 2018 года</a:t>
            </a:r>
            <a:endParaRPr lang="ru-RU" altLang="ru-RU" sz="2000" b="1" i="1" dirty="0">
              <a:solidFill>
                <a:srgbClr val="2704BC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844824"/>
            <a:ext cx="3888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 ходе призывных </a:t>
            </a:r>
            <a:r>
              <a:rPr lang="ru-RU" i="1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кампаний (весна и осень) 2018 </a:t>
            </a:r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принял участие в 16 заседаниях призывной комиссии.</a:t>
            </a:r>
          </a:p>
          <a:p>
            <a:pPr algn="just"/>
            <a:endParaRPr lang="ru-RU" i="1" dirty="0" smtClean="0">
              <a:solidFill>
                <a:srgbClr val="2704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i="1" dirty="0">
              <a:solidFill>
                <a:srgbClr val="2704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pr2">
            <a:hlinkClick r:id="rId3" tooltip="&quot;pr2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60848"/>
            <a:ext cx="3124200" cy="233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3861048"/>
            <a:ext cx="2980289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7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D7DE"/>
            </a:gs>
            <a:gs pos="30000">
              <a:schemeClr val="bg1"/>
            </a:gs>
            <a:gs pos="70000">
              <a:schemeClr val="bg1"/>
            </a:gs>
            <a:gs pos="100000">
              <a:srgbClr val="A7B9C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0848" y="404664"/>
            <a:ext cx="5166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dirty="0" smtClean="0">
                <a:solidFill>
                  <a:srgbClr val="2704BC"/>
                </a:solidFill>
                <a:latin typeface="Arial" charset="0"/>
                <a:cs typeface="Arial" charset="0"/>
              </a:rPr>
              <a:t>Работа с обращениями граждан и организациями</a:t>
            </a:r>
            <a:endParaRPr lang="ru-RU" altLang="ru-RU" sz="2000" b="1" i="1" dirty="0">
              <a:solidFill>
                <a:srgbClr val="2704BC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348880"/>
            <a:ext cx="1872134" cy="19171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63888" y="1916832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i="1" dirty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Входящая корреспонденция </a:t>
            </a:r>
            <a:r>
              <a:rPr lang="ru-RU" i="1" dirty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443 </a:t>
            </a:r>
            <a:r>
              <a:rPr lang="ru-RU" i="1" dirty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обращений, в том числе: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 </a:t>
            </a:r>
            <a:r>
              <a:rPr lang="ru-RU" i="1" dirty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от жителей;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223 </a:t>
            </a:r>
            <a:r>
              <a:rPr lang="ru-RU" i="1" dirty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из органов исполнительной власти;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 </a:t>
            </a:r>
            <a:r>
              <a:rPr lang="ru-RU" i="1" dirty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обращения.</a:t>
            </a:r>
          </a:p>
          <a:p>
            <a:pPr algn="just"/>
            <a:endParaRPr lang="ru-RU" i="1" dirty="0">
              <a:solidFill>
                <a:srgbClr val="2704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i="1" dirty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Исходящая корреспонденция </a:t>
            </a:r>
            <a:r>
              <a:rPr lang="ru-RU" i="1" dirty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476 </a:t>
            </a:r>
            <a:r>
              <a:rPr lang="ru-RU" i="1" dirty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обращений: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121 </a:t>
            </a:r>
            <a:r>
              <a:rPr lang="ru-RU" i="1" dirty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 адрес жителей;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298 </a:t>
            </a:r>
            <a:r>
              <a:rPr lang="ru-RU" i="1" dirty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 адрес органов исполнительной власти;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 </a:t>
            </a:r>
            <a:r>
              <a:rPr lang="ru-RU" i="1" dirty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иные обращения.</a:t>
            </a:r>
          </a:p>
        </p:txBody>
      </p:sp>
    </p:spTree>
    <p:extLst>
      <p:ext uri="{BB962C8B-B14F-4D97-AF65-F5344CB8AC3E}">
        <p14:creationId xmlns:p14="http://schemas.microsoft.com/office/powerpoint/2010/main" val="312953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D7DE"/>
            </a:gs>
            <a:gs pos="30000">
              <a:schemeClr val="bg1"/>
            </a:gs>
            <a:gs pos="70000">
              <a:schemeClr val="bg1"/>
            </a:gs>
            <a:gs pos="100000">
              <a:srgbClr val="A7B9C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0848" y="404664"/>
            <a:ext cx="5166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dirty="0" smtClean="0">
                <a:solidFill>
                  <a:srgbClr val="2704BC"/>
                </a:solidFill>
                <a:latin typeface="Arial" charset="0"/>
                <a:cs typeface="Arial" charset="0"/>
              </a:rPr>
              <a:t>Работа с обращениями граждан и организациями</a:t>
            </a:r>
            <a:endParaRPr lang="ru-RU" altLang="ru-RU" sz="2000" b="1" i="1" dirty="0">
              <a:solidFill>
                <a:srgbClr val="2704BC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191683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Многие вопросы удалось решить положительно, как пример, открытие Молочно-раздаточного пункта при детской поликлинике № 32 Филиал 2 (Гиляровского ул., д. 15). </a:t>
            </a:r>
          </a:p>
          <a:p>
            <a:pPr algn="just"/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Значительно сокращен срок проведения ремонтных работ. </a:t>
            </a:r>
            <a:endParaRPr lang="ru-RU" i="1" dirty="0">
              <a:solidFill>
                <a:srgbClr val="2704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http://meschane.ru/images/aimg18/02/milk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10" y="1916832"/>
            <a:ext cx="1997075" cy="2447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894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D7DE"/>
            </a:gs>
            <a:gs pos="30000">
              <a:schemeClr val="bg1"/>
            </a:gs>
            <a:gs pos="70000">
              <a:schemeClr val="bg1"/>
            </a:gs>
            <a:gs pos="100000">
              <a:srgbClr val="A7B9C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692696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dirty="0">
                <a:solidFill>
                  <a:srgbClr val="2704BC"/>
                </a:solidFill>
                <a:latin typeface="Arial" charset="0"/>
                <a:cs typeface="Arial" charset="0"/>
              </a:rPr>
              <a:t>Глава муниципального </a:t>
            </a:r>
            <a:r>
              <a:rPr lang="ru-RU" altLang="ru-RU" sz="2000" b="1" i="1" dirty="0" smtClean="0">
                <a:solidFill>
                  <a:srgbClr val="2704BC"/>
                </a:solidFill>
                <a:latin typeface="Arial" charset="0"/>
                <a:cs typeface="Arial" charset="0"/>
              </a:rPr>
              <a:t>округа </a:t>
            </a:r>
            <a:r>
              <a:rPr lang="ru-RU" altLang="ru-RU" sz="2000" b="1" i="1" dirty="0">
                <a:solidFill>
                  <a:srgbClr val="2704BC"/>
                </a:solidFill>
                <a:latin typeface="Arial" charset="0"/>
                <a:cs typeface="Arial" charset="0"/>
              </a:rPr>
              <a:t>Мещанский осуществляет деятельность в соответствии с: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628800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Конституцией Российской Федерации: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Федеральным законом № 131-ФЗ «Об общих принципах организации местного самоуправления в Российской Федерации»;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Законом города Москвы № 56 «Об организации местного самоуправления в городе Москве;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Законом города Москвы № 39 «О наделении органов местного самоуправления муниципальных округов в городе Москве отдельными полномочиями города Москвы</a:t>
            </a:r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Нормативными правовыми актами;</a:t>
            </a:r>
            <a:endParaRPr lang="ru-RU" i="1" dirty="0">
              <a:solidFill>
                <a:srgbClr val="2704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Уставом </a:t>
            </a:r>
            <a:r>
              <a:rPr lang="ru-RU" i="1" dirty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округа Мещанский;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Регламентом Совета депутатов муниципального округа Мещанский;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Муниципальными нормативными правовыми актами муниципального округа Мещанский.</a:t>
            </a:r>
          </a:p>
        </p:txBody>
      </p:sp>
    </p:spTree>
    <p:extLst>
      <p:ext uri="{BB962C8B-B14F-4D97-AF65-F5344CB8AC3E}">
        <p14:creationId xmlns:p14="http://schemas.microsoft.com/office/powerpoint/2010/main" val="323394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D7DE"/>
            </a:gs>
            <a:gs pos="30000">
              <a:schemeClr val="bg1"/>
            </a:gs>
            <a:gs pos="70000">
              <a:schemeClr val="bg1"/>
            </a:gs>
            <a:gs pos="100000">
              <a:srgbClr val="A7B9C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0848" y="404664"/>
            <a:ext cx="5166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dirty="0" smtClean="0">
                <a:solidFill>
                  <a:srgbClr val="2704BC"/>
                </a:solidFill>
                <a:latin typeface="Arial" charset="0"/>
                <a:cs typeface="Arial" charset="0"/>
              </a:rPr>
              <a:t>Прием населения</a:t>
            </a:r>
            <a:endParaRPr lang="ru-RU" altLang="ru-RU" sz="2000" b="1" i="1" dirty="0">
              <a:solidFill>
                <a:srgbClr val="2704BC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191683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 2018 году прием жителей проводился 2 раза в месяц.</a:t>
            </a:r>
          </a:p>
          <a:p>
            <a:pPr algn="just"/>
            <a:endParaRPr lang="ru-RU" i="1" dirty="0" smtClean="0">
              <a:solidFill>
                <a:srgbClr val="2704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i="1" dirty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Проведено </a:t>
            </a:r>
            <a:r>
              <a:rPr lang="ru-RU" i="1" dirty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личных приемов граждан и организаций, на которых: </a:t>
            </a:r>
          </a:p>
          <a:p>
            <a:pPr algn="just"/>
            <a:endParaRPr lang="ru-RU" i="1" dirty="0">
              <a:solidFill>
                <a:srgbClr val="2704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принято 87 посетителей,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i="1" dirty="0">
              <a:solidFill>
                <a:srgbClr val="2704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получено 38 письменных обращений</a:t>
            </a:r>
          </a:p>
        </p:txBody>
      </p:sp>
      <p:pic>
        <p:nvPicPr>
          <p:cNvPr id="7" name="Рисунок 6" descr="DSC06633">
            <a:hlinkClick r:id="rId3" tooltip="&quot;DSC06633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83" y="1484784"/>
            <a:ext cx="2016224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182185"/>
            <a:ext cx="2016224" cy="128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1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D7DE"/>
            </a:gs>
            <a:gs pos="30000">
              <a:schemeClr val="bg1"/>
            </a:gs>
            <a:gs pos="70000">
              <a:schemeClr val="bg1"/>
            </a:gs>
            <a:gs pos="100000">
              <a:srgbClr val="A7B9C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0848" y="404664"/>
            <a:ext cx="5166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dirty="0" smtClean="0">
                <a:solidFill>
                  <a:srgbClr val="2704BC"/>
                </a:solidFill>
                <a:latin typeface="Arial" charset="0"/>
                <a:cs typeface="Arial" charset="0"/>
              </a:rPr>
              <a:t>Встречи во дворах</a:t>
            </a:r>
            <a:endParaRPr lang="ru-RU" altLang="ru-RU" sz="2000" b="1" i="1" dirty="0">
              <a:solidFill>
                <a:srgbClr val="2704BC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191683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Проведено более 50 встреч с жителями во дворах, на которых обсуждались вопросы капитального ремонта общего имущества МКД, благоустройства дворовых территорий, установка ограждающих устройств и другие вопросы</a:t>
            </a:r>
            <a:endParaRPr lang="ru-RU" i="1" dirty="0">
              <a:solidFill>
                <a:srgbClr val="2704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Закускин А.А. с жителем района">
            <a:hlinkClick r:id="rId3" tooltip="&quot;Закускин А.А. с жителем района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1440160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1016" y="2492896"/>
            <a:ext cx="1993988" cy="15711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3016" y="4540598"/>
            <a:ext cx="2185977" cy="159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7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7654" y="3244334"/>
            <a:ext cx="78886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5400" b="1" i="1" dirty="0" smtClean="0">
                <a:solidFill>
                  <a:srgbClr val="2704BC"/>
                </a:solidFill>
                <a:latin typeface="Arial" charset="0"/>
                <a:cs typeface="Arial" charset="0"/>
              </a:rPr>
              <a:t>Спасибо за внимание!</a:t>
            </a:r>
            <a:endParaRPr lang="ru-RU" altLang="ru-RU" sz="5400" b="1" i="1" dirty="0">
              <a:solidFill>
                <a:srgbClr val="2704BC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9397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D7DE"/>
            </a:gs>
            <a:gs pos="30000">
              <a:schemeClr val="bg1"/>
            </a:gs>
            <a:gs pos="70000">
              <a:schemeClr val="bg1"/>
            </a:gs>
            <a:gs pos="100000">
              <a:srgbClr val="A7B9C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980729"/>
            <a:ext cx="705678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работы:</a:t>
            </a:r>
          </a:p>
          <a:p>
            <a:pPr algn="just"/>
            <a:endParaRPr lang="ru-RU" i="1" dirty="0" smtClean="0">
              <a:solidFill>
                <a:srgbClr val="2704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Представление муниципального округа Мещанский в законодательных и исполнительных органах государственной власти разного уровня и в Совете муниципальных образований города Москвы;</a:t>
            </a:r>
          </a:p>
          <a:p>
            <a:pPr marL="285750" indent="-285750" algn="just">
              <a:buFontTx/>
              <a:buChar char="-"/>
            </a:pPr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работы Совета депутатов муниципального округа в качестве его председателя;</a:t>
            </a:r>
          </a:p>
          <a:p>
            <a:pPr marL="285750" indent="-285750" algn="just">
              <a:buFontTx/>
              <a:buChar char="-"/>
            </a:pPr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Активное взаимодействие с жителями района, участие в решении проблем двора, дома и района, доведение информации о работе органов местного самоуправления;</a:t>
            </a:r>
          </a:p>
          <a:p>
            <a:pPr marL="285750" indent="-285750" algn="just">
              <a:buFontTx/>
              <a:buChar char="-"/>
            </a:pPr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Привлечение жителей к деятельности Совета депутатов;</a:t>
            </a:r>
          </a:p>
          <a:p>
            <a:pPr marL="285750" indent="-285750" algn="just">
              <a:buFontTx/>
              <a:buChar char="-"/>
            </a:pPr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с органами исполнительной власти города Москвы, как по исполнению отдельных полномочий города Москвы, так и в области решения вопросов местного значения.</a:t>
            </a:r>
          </a:p>
          <a:p>
            <a:pPr marL="285750" indent="-285750" algn="just">
              <a:buFontTx/>
              <a:buChar char="-"/>
            </a:pPr>
            <a:endParaRPr lang="ru-RU" i="1" dirty="0" smtClean="0">
              <a:solidFill>
                <a:srgbClr val="2704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ru-RU" i="1" dirty="0">
              <a:solidFill>
                <a:srgbClr val="2704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4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D7DE"/>
            </a:gs>
            <a:gs pos="30000">
              <a:schemeClr val="bg1"/>
            </a:gs>
            <a:gs pos="70000">
              <a:schemeClr val="bg1"/>
            </a:gs>
            <a:gs pos="100000">
              <a:srgbClr val="A7B9C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268760"/>
            <a:ext cx="46805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Представлял муниципальный округ в Государственной Думе, Московской городской Думе, Правительстве Москвы, префектуре ЦАО, управе районе.</a:t>
            </a:r>
          </a:p>
          <a:p>
            <a:pPr marL="285750" indent="-285750" algn="just">
              <a:buFontTx/>
              <a:buChar char="-"/>
            </a:pPr>
            <a:endParaRPr lang="ru-RU" i="1" dirty="0" smtClean="0">
              <a:solidFill>
                <a:srgbClr val="2704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декабря 2018 года принял участие в работе Х Съезда муниципальных образований города Москвы;</a:t>
            </a:r>
          </a:p>
          <a:p>
            <a:pPr marL="285750" indent="-285750" algn="just">
              <a:buFontTx/>
              <a:buChar char="-"/>
            </a:pPr>
            <a:endParaRPr lang="ru-RU" i="1" dirty="0" smtClean="0">
              <a:solidFill>
                <a:srgbClr val="2704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Участвовал в совещаниях муниципальных образований ЦАО;</a:t>
            </a:r>
          </a:p>
          <a:p>
            <a:pPr algn="just"/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ru-RU" i="1" dirty="0">
              <a:solidFill>
                <a:srgbClr val="2704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DSC0005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37320"/>
            <a:ext cx="2626221" cy="2124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SC00279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45025"/>
            <a:ext cx="2626221" cy="2232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675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D7DE"/>
            </a:gs>
            <a:gs pos="30000">
              <a:schemeClr val="bg1"/>
            </a:gs>
            <a:gs pos="70000">
              <a:schemeClr val="bg1"/>
            </a:gs>
            <a:gs pos="100000">
              <a:srgbClr val="A7B9C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412777"/>
            <a:ext cx="403244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dirty="0" smtClean="0">
                <a:solidFill>
                  <a:srgbClr val="2704BC"/>
                </a:solidFill>
                <a:latin typeface="Arial" charset="0"/>
                <a:cs typeface="Arial" charset="0"/>
              </a:rPr>
              <a:t>Принимал участие: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2704BC"/>
                </a:solidFill>
                <a:latin typeface="Arial" charset="0"/>
                <a:cs typeface="Arial" charset="0"/>
              </a:rPr>
              <a:t>- Во встречах главы управы Мещанского района с населением;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dirty="0" smtClean="0">
                <a:solidFill>
                  <a:srgbClr val="2704BC"/>
                </a:solidFill>
                <a:latin typeface="Arial" charset="0"/>
                <a:cs typeface="Arial" charset="0"/>
              </a:rPr>
              <a:t>Во встрече префекта ЦАО </a:t>
            </a:r>
            <a:r>
              <a:rPr lang="ru-RU" altLang="ru-RU" dirty="0" err="1" smtClean="0">
                <a:solidFill>
                  <a:srgbClr val="2704BC"/>
                </a:solidFill>
                <a:latin typeface="Arial" charset="0"/>
                <a:cs typeface="Arial" charset="0"/>
              </a:rPr>
              <a:t>Говердовского</a:t>
            </a:r>
            <a:r>
              <a:rPr lang="ru-RU" altLang="ru-RU" dirty="0" smtClean="0">
                <a:solidFill>
                  <a:srgbClr val="2704BC"/>
                </a:solidFill>
                <a:latin typeface="Arial" charset="0"/>
                <a:cs typeface="Arial" charset="0"/>
              </a:rPr>
              <a:t> В.В. с жителями Мещанского района;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dirty="0" smtClean="0">
                <a:solidFill>
                  <a:srgbClr val="2704BC"/>
                </a:solidFill>
                <a:latin typeface="Arial" charset="0"/>
                <a:cs typeface="Arial" charset="0"/>
              </a:rPr>
              <a:t>В работе  еженедельных оперативных совещаний префекта ЦАО;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dirty="0" smtClean="0">
                <a:solidFill>
                  <a:srgbClr val="2704BC"/>
                </a:solidFill>
                <a:latin typeface="Arial" charset="0"/>
                <a:cs typeface="Arial" charset="0"/>
              </a:rPr>
              <a:t>В заседаниях Координационного совета по взаимодействию органов исполнительной власти и органов местного самоуправления ЦАО.</a:t>
            </a:r>
            <a:endParaRPr lang="ru-RU" altLang="ru-RU" dirty="0">
              <a:solidFill>
                <a:srgbClr val="2704BC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Рисунок 3" descr="https://meschanka.mos.ru/upload/medialibrary/11d/dsc_0545_244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28257"/>
            <a:ext cx="2592288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933056"/>
            <a:ext cx="2614402" cy="173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5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D7DE"/>
            </a:gs>
            <a:gs pos="30000">
              <a:schemeClr val="bg1"/>
            </a:gs>
            <a:gs pos="70000">
              <a:schemeClr val="bg1"/>
            </a:gs>
            <a:gs pos="100000">
              <a:srgbClr val="A7B9C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412776"/>
            <a:ext cx="33843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dirty="0">
                <a:solidFill>
                  <a:srgbClr val="2704BC"/>
                </a:solidFill>
                <a:latin typeface="Arial" charset="0"/>
                <a:cs typeface="Arial" charset="0"/>
              </a:rPr>
              <a:t>Принимал участие</a:t>
            </a:r>
            <a:r>
              <a:rPr lang="ru-RU" altLang="ru-RU" sz="2000" b="1" i="1" dirty="0" smtClean="0">
                <a:solidFill>
                  <a:srgbClr val="2704BC"/>
                </a:solidFill>
                <a:latin typeface="Arial" charset="0"/>
                <a:cs typeface="Arial" charset="0"/>
              </a:rPr>
              <a:t>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000" b="1" i="1" dirty="0">
              <a:solidFill>
                <a:srgbClr val="2704BC"/>
              </a:solidFill>
              <a:latin typeface="Arial" charset="0"/>
              <a:cs typeface="Arial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dirty="0" smtClean="0">
                <a:solidFill>
                  <a:srgbClr val="2704BC"/>
                </a:solidFill>
                <a:latin typeface="Arial" charset="0"/>
                <a:cs typeface="Arial" charset="0"/>
              </a:rPr>
              <a:t>В районных, окружных и городских общественно-политических и культурно-массовых мероприятиях;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altLang="ru-RU" dirty="0" smtClean="0">
              <a:solidFill>
                <a:srgbClr val="2704BC"/>
              </a:solidFill>
              <a:latin typeface="Arial" charset="0"/>
              <a:cs typeface="Arial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dirty="0" smtClean="0">
                <a:solidFill>
                  <a:srgbClr val="2704BC"/>
                </a:solidFill>
                <a:latin typeface="Arial" charset="0"/>
                <a:cs typeface="Arial" charset="0"/>
              </a:rPr>
              <a:t>В мероприятиях, проводимых администрацией муниципального округа Мещанский.</a:t>
            </a:r>
            <a:endParaRPr lang="ru-RU" altLang="ru-RU" dirty="0">
              <a:solidFill>
                <a:srgbClr val="2704BC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Рисунок 2" descr="DSC03370">
            <a:hlinkClick r:id="rId3" tooltip="&quot;DSC03370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052736"/>
            <a:ext cx="1944216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victory day 2018 in Ekaterinskom square">
            <a:hlinkClick r:id="rId5" tooltip="&quot;victory day 2018 in Ekaterinskom square&quot;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21896"/>
            <a:ext cx="2646983" cy="204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319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D7DE"/>
            </a:gs>
            <a:gs pos="30000">
              <a:schemeClr val="bg1"/>
            </a:gs>
            <a:gs pos="70000">
              <a:schemeClr val="bg1"/>
            </a:gs>
            <a:gs pos="100000">
              <a:srgbClr val="A7B9C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76673"/>
            <a:ext cx="5166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dirty="0">
                <a:solidFill>
                  <a:srgbClr val="2704BC"/>
                </a:solidFill>
                <a:latin typeface="Arial" charset="0"/>
                <a:cs typeface="Arial" charset="0"/>
              </a:rPr>
              <a:t>Заседания Совета депутатов </a:t>
            </a:r>
            <a:r>
              <a:rPr lang="ru-RU" altLang="ru-RU" sz="2000" b="1" i="1" dirty="0" smtClean="0">
                <a:solidFill>
                  <a:srgbClr val="2704BC"/>
                </a:solidFill>
                <a:latin typeface="Arial" charset="0"/>
                <a:cs typeface="Arial" charset="0"/>
              </a:rPr>
              <a:t>муниципального округа Мещанский</a:t>
            </a:r>
            <a:endParaRPr lang="ru-RU" altLang="ru-RU" sz="2000" b="1" i="1" dirty="0">
              <a:solidFill>
                <a:srgbClr val="2704BC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1556792"/>
            <a:ext cx="42484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solidFill>
                <a:srgbClr val="2704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Проведено 14 </a:t>
            </a:r>
            <a:r>
              <a:rPr lang="ru-RU" i="1" dirty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заседаний Совета депутатов, в </a:t>
            </a:r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 числе 4 внеочередных заседаний</a:t>
            </a:r>
            <a:endParaRPr lang="ru-RU" i="1" dirty="0">
              <a:solidFill>
                <a:srgbClr val="2704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i="1" dirty="0">
              <a:solidFill>
                <a:srgbClr val="2704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Рассмотрено </a:t>
            </a:r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174 вопроса, </a:t>
            </a:r>
            <a:r>
              <a:rPr lang="ru-RU" i="1" dirty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 </a:t>
            </a:r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147 </a:t>
            </a:r>
            <a:r>
              <a:rPr lang="ru-RU" i="1" dirty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вопросов в основной повестке </a:t>
            </a:r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дня,27 </a:t>
            </a:r>
            <a:r>
              <a:rPr lang="ru-RU" i="1" dirty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вопросов в разделе «Разное</a:t>
            </a:r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endParaRPr lang="ru-RU" i="1" dirty="0" smtClean="0">
              <a:solidFill>
                <a:srgbClr val="2704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Принято 112 решений в форме муниципальных правовых актов, 27 решений принято протокольно.</a:t>
            </a:r>
            <a:endParaRPr lang="ru-RU" i="1" dirty="0">
              <a:solidFill>
                <a:srgbClr val="2704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zaslog">
            <a:hlinkClick r:id="rId3" tooltip="&quot;zaslog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47" y="1844824"/>
            <a:ext cx="2094865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2509log">
            <a:hlinkClick r:id="rId5" tooltip="&quot;2509log&quot;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54549"/>
            <a:ext cx="2111375" cy="1390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318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D7DE"/>
            </a:gs>
            <a:gs pos="30000">
              <a:schemeClr val="bg1"/>
            </a:gs>
            <a:gs pos="70000">
              <a:schemeClr val="bg1"/>
            </a:gs>
            <a:gs pos="100000">
              <a:srgbClr val="A7B9C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76673"/>
            <a:ext cx="5166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dirty="0">
                <a:solidFill>
                  <a:srgbClr val="2704BC"/>
                </a:solidFill>
                <a:latin typeface="Arial" charset="0"/>
                <a:cs typeface="Arial" charset="0"/>
              </a:rPr>
              <a:t>Заседания Совета депутатов </a:t>
            </a:r>
            <a:r>
              <a:rPr lang="ru-RU" altLang="ru-RU" sz="2000" b="1" i="1" dirty="0" smtClean="0">
                <a:solidFill>
                  <a:srgbClr val="2704BC"/>
                </a:solidFill>
                <a:latin typeface="Arial" charset="0"/>
                <a:cs typeface="Arial" charset="0"/>
              </a:rPr>
              <a:t>муниципального округа Мещанский</a:t>
            </a:r>
            <a:endParaRPr lang="ru-RU" altLang="ru-RU" sz="2000" b="1" i="1" dirty="0">
              <a:solidFill>
                <a:srgbClr val="2704BC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556792"/>
            <a:ext cx="813690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реализации переданных полномочий на заседаниях Совета депутатов рассмотрены:</a:t>
            </a:r>
          </a:p>
          <a:p>
            <a:pPr marL="285750" indent="-285750" algn="just">
              <a:buFontTx/>
              <a:buChar char="-"/>
            </a:pPr>
            <a:r>
              <a:rPr lang="ru-RU" sz="1600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обращений по изменению схемы размещения НТО;</a:t>
            </a:r>
          </a:p>
          <a:p>
            <a:pPr marL="285750" indent="-285750" algn="just">
              <a:buFontTx/>
              <a:buChar char="-"/>
            </a:pPr>
            <a:r>
              <a:rPr lang="ru-RU" sz="1600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обращений по изменению схемы размещения  сезонных (летних) кафе;</a:t>
            </a:r>
          </a:p>
          <a:p>
            <a:pPr marL="285750" indent="-285750" algn="just">
              <a:buFontTx/>
              <a:buChar char="-"/>
            </a:pPr>
            <a:r>
              <a:rPr lang="ru-RU" sz="1600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обращения жителей по согласованию установки ограждающих устройств;</a:t>
            </a:r>
          </a:p>
          <a:p>
            <a:pPr marL="285750" indent="-285750" algn="just">
              <a:buFontTx/>
              <a:buChar char="-"/>
            </a:pPr>
            <a:r>
              <a:rPr lang="ru-RU" sz="1600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вопроса </a:t>
            </a:r>
            <a:r>
              <a:rPr lang="ru-RU" sz="1600" i="1" dirty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участию депутатов в работе комиссий </a:t>
            </a:r>
            <a:r>
              <a:rPr lang="ru-RU" sz="1600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капитальному ремонту многоквартирных домов;</a:t>
            </a:r>
          </a:p>
          <a:p>
            <a:pPr marL="285750" indent="-285750" algn="just">
              <a:buFontTx/>
              <a:buChar char="-"/>
            </a:pPr>
            <a:r>
              <a:rPr lang="ru-RU" sz="1600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вопрос по участию депутатов в работе комиссий, осуществляющих открытие работ и приемку выполненных работ по благоустройству дворовых территорий;</a:t>
            </a:r>
          </a:p>
          <a:p>
            <a:pPr marL="285750" indent="-285750" algn="just">
              <a:buFontTx/>
              <a:buChar char="-"/>
            </a:pPr>
            <a:r>
              <a:rPr lang="ru-RU" sz="1600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в рамках постановлений Правительства Москвы № 849-ПП «О стимулировании управ районов города Москвы», 507-ПП, 484-ПП;</a:t>
            </a:r>
          </a:p>
          <a:p>
            <a:pPr marL="285750" indent="-285750" algn="just">
              <a:buFontTx/>
              <a:buChar char="-"/>
            </a:pPr>
            <a:r>
              <a:rPr lang="ru-RU" sz="1600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по согласованию внесенного главой управы района ежеквартального сводного районного календарного плана по досуговой, социально-воспитательной, физкультурно-оздоровительной и спортивной работе с населением по месту жительства.</a:t>
            </a:r>
          </a:p>
          <a:p>
            <a:pPr marL="285750" indent="-285750">
              <a:buFontTx/>
              <a:buChar char="-"/>
            </a:pPr>
            <a:endParaRPr lang="ru-RU" b="1" i="1" dirty="0">
              <a:solidFill>
                <a:srgbClr val="2704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04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D7DE"/>
            </a:gs>
            <a:gs pos="30000">
              <a:schemeClr val="bg1"/>
            </a:gs>
            <a:gs pos="70000">
              <a:schemeClr val="bg1"/>
            </a:gs>
            <a:gs pos="100000">
              <a:srgbClr val="A7B9C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76673"/>
            <a:ext cx="5166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dirty="0">
                <a:solidFill>
                  <a:srgbClr val="2704BC"/>
                </a:solidFill>
                <a:latin typeface="Arial" charset="0"/>
                <a:cs typeface="Arial" charset="0"/>
              </a:rPr>
              <a:t>Заседания Совета депутатов </a:t>
            </a:r>
            <a:r>
              <a:rPr lang="ru-RU" altLang="ru-RU" sz="2000" b="1" i="1" dirty="0" smtClean="0">
                <a:solidFill>
                  <a:srgbClr val="2704BC"/>
                </a:solidFill>
                <a:latin typeface="Arial" charset="0"/>
                <a:cs typeface="Arial" charset="0"/>
              </a:rPr>
              <a:t>муниципального округа Мещанский</a:t>
            </a:r>
            <a:endParaRPr lang="ru-RU" altLang="ru-RU" sz="2000" b="1" i="1" dirty="0">
              <a:solidFill>
                <a:srgbClr val="2704BC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556792"/>
            <a:ext cx="81369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Заслушаны отчет и информации руководителей о работе учреждений:</a:t>
            </a:r>
          </a:p>
          <a:p>
            <a:pPr marL="285750" indent="-285750">
              <a:buFontTx/>
              <a:buChar char="-"/>
            </a:pPr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управы Мещанского района;</a:t>
            </a:r>
          </a:p>
          <a:p>
            <a:pPr marL="285750" indent="-285750">
              <a:buFontTx/>
              <a:buChar char="-"/>
            </a:pPr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 «</a:t>
            </a:r>
            <a:r>
              <a:rPr lang="ru-RU" i="1" dirty="0" err="1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Жилищник</a:t>
            </a:r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Мещанского района»;</a:t>
            </a:r>
          </a:p>
          <a:p>
            <a:pPr marL="285750" indent="-285750">
              <a:buFontTx/>
              <a:buChar char="-"/>
            </a:pPr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ГКУ «Инженерная служба Мещанского района»;</a:t>
            </a:r>
          </a:p>
          <a:p>
            <a:pPr marL="285750" indent="-285750">
              <a:buFontTx/>
              <a:buChar char="-"/>
            </a:pPr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Многофункционального центра предоставления государственных услуг;</a:t>
            </a:r>
          </a:p>
          <a:p>
            <a:pPr marL="285750" indent="-285750">
              <a:buFontTx/>
              <a:buChar char="-"/>
            </a:pPr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 ТЦСО «Мещанский»;</a:t>
            </a:r>
          </a:p>
          <a:p>
            <a:pPr marL="285750" indent="-285750">
              <a:buFontTx/>
              <a:buChar char="-"/>
            </a:pPr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ГБУЗ «ГП № 5 Департамента здравоохранения города Москвы;</a:t>
            </a:r>
          </a:p>
          <a:p>
            <a:pPr marL="285750" indent="-285750">
              <a:buFontTx/>
              <a:buChar char="-"/>
            </a:pPr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ГБУЗ «ДГП № 32 Департамента </a:t>
            </a:r>
          </a:p>
          <a:p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здравоохранения города Москвы»;</a:t>
            </a:r>
          </a:p>
          <a:p>
            <a:pPr marL="285750" indent="-285750">
              <a:buFontTx/>
              <a:buChar char="-"/>
            </a:pPr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 </a:t>
            </a:r>
            <a:r>
              <a:rPr lang="ru-RU" i="1" dirty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«Центр</a:t>
            </a:r>
            <a:r>
              <a:rPr lang="ru-RU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i="1" dirty="0">
              <a:solidFill>
                <a:srgbClr val="2704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i="1" dirty="0" smtClean="0">
                <a:solidFill>
                  <a:srgbClr val="2704B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i="1" dirty="0" smtClean="0">
              <a:solidFill>
                <a:srgbClr val="2704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ru-RU" b="1" i="1" dirty="0">
              <a:solidFill>
                <a:srgbClr val="2704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278" y="4077072"/>
            <a:ext cx="3419872" cy="215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1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lf-circle_picture_with_accent_arc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0FF3CB8-411A-4EA4-8D99-958C0B097F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Half-circle_picture_with_accent_arcs</Template>
  <TotalTime>0</TotalTime>
  <Words>932</Words>
  <Application>Microsoft Office PowerPoint</Application>
  <PresentationFormat>Экран (4:3)</PresentationFormat>
  <Paragraphs>126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Calibri</vt:lpstr>
      <vt:lpstr>Half-circle_picture_with_accent_arcs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2019-02-07T16:15:44Z</dcterms:created>
  <dcterms:modified xsi:type="dcterms:W3CDTF">2019-02-19T08:09:46Z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TC020116429991</vt:lpwstr>
  </property>
</Properties>
</file>